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4"/>
  </p:notesMasterIdLst>
  <p:handoutMasterIdLst>
    <p:handoutMasterId r:id="rId55"/>
  </p:handoutMasterIdLst>
  <p:sldIdLst>
    <p:sldId id="256" r:id="rId5"/>
    <p:sldId id="257" r:id="rId6"/>
    <p:sldId id="258" r:id="rId7"/>
    <p:sldId id="309" r:id="rId8"/>
    <p:sldId id="259" r:id="rId9"/>
    <p:sldId id="260" r:id="rId10"/>
    <p:sldId id="261" r:id="rId11"/>
    <p:sldId id="262" r:id="rId12"/>
    <p:sldId id="263" r:id="rId13"/>
    <p:sldId id="264" r:id="rId14"/>
    <p:sldId id="306"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5" r:id="rId52"/>
    <p:sldId id="302"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600" userDrawn="1">
          <p15:clr>
            <a:srgbClr val="A4A3A4"/>
          </p15:clr>
        </p15:guide>
        <p15:guide id="2" orient="horz" pos="35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8596"/>
  </p:normalViewPr>
  <p:slideViewPr>
    <p:cSldViewPr snapToGrid="0" snapToObjects="1">
      <p:cViewPr varScale="1">
        <p:scale>
          <a:sx n="68" d="100"/>
          <a:sy n="68" d="100"/>
        </p:scale>
        <p:origin x="616" y="48"/>
      </p:cViewPr>
      <p:guideLst>
        <p:guide pos="600"/>
        <p:guide orient="horz" pos="3504"/>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holas Tella" userId="d0a867e8-7646-45a4-b24f-e23f80668648" providerId="ADAL" clId="{7566BC85-DAC5-466E-B60A-41250DA2E14D}"/>
    <pc:docChg chg="modSld">
      <pc:chgData name="Nicholas Tella" userId="d0a867e8-7646-45a4-b24f-e23f80668648" providerId="ADAL" clId="{7566BC85-DAC5-466E-B60A-41250DA2E14D}" dt="2023-01-25T11:47:47.233" v="34" actId="6549"/>
      <pc:docMkLst>
        <pc:docMk/>
      </pc:docMkLst>
      <pc:sldChg chg="modSp">
        <pc:chgData name="Nicholas Tella" userId="d0a867e8-7646-45a4-b24f-e23f80668648" providerId="ADAL" clId="{7566BC85-DAC5-466E-B60A-41250DA2E14D}" dt="2023-01-25T11:47:47.233" v="34" actId="6549"/>
        <pc:sldMkLst>
          <pc:docMk/>
          <pc:sldMk cId="1641078486" sldId="293"/>
        </pc:sldMkLst>
        <pc:spChg chg="mod">
          <ac:chgData name="Nicholas Tella" userId="d0a867e8-7646-45a4-b24f-e23f80668648" providerId="ADAL" clId="{7566BC85-DAC5-466E-B60A-41250DA2E14D}" dt="2023-01-25T11:47:47.233" v="34" actId="6549"/>
          <ac:spMkLst>
            <pc:docMk/>
            <pc:sldMk cId="1641078486" sldId="293"/>
            <ac:spMk id="2" creationId="{F0D4C4BA-C2EB-4894-8A37-8FC42C7DAB8A}"/>
          </ac:spMkLst>
        </pc:spChg>
      </pc:sldChg>
      <pc:sldChg chg="modSp">
        <pc:chgData name="Nicholas Tella" userId="d0a867e8-7646-45a4-b24f-e23f80668648" providerId="ADAL" clId="{7566BC85-DAC5-466E-B60A-41250DA2E14D}" dt="2023-01-25T11:46:11.582" v="1" actId="20577"/>
        <pc:sldMkLst>
          <pc:docMk/>
          <pc:sldMk cId="237054180" sldId="299"/>
        </pc:sldMkLst>
        <pc:spChg chg="mod">
          <ac:chgData name="Nicholas Tella" userId="d0a867e8-7646-45a4-b24f-e23f80668648" providerId="ADAL" clId="{7566BC85-DAC5-466E-B60A-41250DA2E14D}" dt="2023-01-25T11:46:11.582" v="1" actId="20577"/>
          <ac:spMkLst>
            <pc:docMk/>
            <pc:sldMk cId="237054180" sldId="299"/>
            <ac:spMk id="2" creationId="{1B449B3F-4153-41E1-8D86-4730969C2CBA}"/>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9B4F1A-8B1D-4E08-8083-70D1A62AE3AD}"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BAAF12CE-7FC9-404B-8AB7-6F05E9BF4349}">
      <dgm:prSet phldrT="[Text]"/>
      <dgm:spPr/>
      <dgm:t>
        <a:bodyPr/>
        <a:lstStyle/>
        <a:p>
          <a:r>
            <a:rPr lang="en-US" dirty="0"/>
            <a:t>Job Hindrances</a:t>
          </a:r>
        </a:p>
      </dgm:t>
    </dgm:pt>
    <dgm:pt modelId="{92C45D61-DC2B-41BB-B10D-E2708A160C4C}" type="parTrans" cxnId="{FE6E537C-EE5D-4EB0-B5F6-EDEE46604D03}">
      <dgm:prSet/>
      <dgm:spPr/>
      <dgm:t>
        <a:bodyPr/>
        <a:lstStyle/>
        <a:p>
          <a:endParaRPr lang="en-US"/>
        </a:p>
      </dgm:t>
    </dgm:pt>
    <dgm:pt modelId="{F7AA8B5D-B750-49CF-8D8C-FFF7A855B5D7}" type="sibTrans" cxnId="{FE6E537C-EE5D-4EB0-B5F6-EDEE46604D03}">
      <dgm:prSet/>
      <dgm:spPr/>
      <dgm:t>
        <a:bodyPr/>
        <a:lstStyle/>
        <a:p>
          <a:endParaRPr lang="en-US"/>
        </a:p>
      </dgm:t>
    </dgm:pt>
    <dgm:pt modelId="{BC286179-8EA6-41C9-B1D8-BE4172F59222}">
      <dgm:prSet phldrT="[Text]"/>
      <dgm:spPr/>
      <dgm:t>
        <a:bodyPr/>
        <a:lstStyle/>
        <a:p>
          <a:r>
            <a:rPr lang="en-US" b="0" dirty="0">
              <a:latin typeface="+mn-lt"/>
            </a:rPr>
            <a:t>Loss of access to campus computing network</a:t>
          </a:r>
          <a:endParaRPr lang="en-US" dirty="0">
            <a:latin typeface="+mn-lt"/>
          </a:endParaRPr>
        </a:p>
      </dgm:t>
    </dgm:pt>
    <dgm:pt modelId="{8981D667-1654-4C09-BACB-B162E0418CD9}" type="parTrans" cxnId="{F6D25BC3-C55B-4BD8-9E34-B5797D7CBA73}">
      <dgm:prSet/>
      <dgm:spPr/>
      <dgm:t>
        <a:bodyPr/>
        <a:lstStyle/>
        <a:p>
          <a:endParaRPr lang="en-US"/>
        </a:p>
      </dgm:t>
    </dgm:pt>
    <dgm:pt modelId="{E711B555-DF3A-4631-95AF-D3EFCB30140E}" type="sibTrans" cxnId="{F6D25BC3-C55B-4BD8-9E34-B5797D7CBA73}">
      <dgm:prSet/>
      <dgm:spPr/>
      <dgm:t>
        <a:bodyPr/>
        <a:lstStyle/>
        <a:p>
          <a:endParaRPr lang="en-US"/>
        </a:p>
      </dgm:t>
    </dgm:pt>
    <dgm:pt modelId="{03AE47E5-5FEF-4A1E-A3DE-C3E71BC1EBCD}">
      <dgm:prSet phldrT="[Text]"/>
      <dgm:spPr/>
      <dgm:t>
        <a:bodyPr/>
        <a:lstStyle/>
        <a:p>
          <a:r>
            <a:rPr lang="en-US" dirty="0"/>
            <a:t>Data Loss</a:t>
          </a:r>
        </a:p>
      </dgm:t>
    </dgm:pt>
    <dgm:pt modelId="{1232E4EB-8D0E-41D6-8140-BE0FB28C3E1C}" type="parTrans" cxnId="{0AEBA5A2-A5BD-413D-B077-FCD6B92CBB3C}">
      <dgm:prSet/>
      <dgm:spPr/>
      <dgm:t>
        <a:bodyPr/>
        <a:lstStyle/>
        <a:p>
          <a:endParaRPr lang="en-US"/>
        </a:p>
      </dgm:t>
    </dgm:pt>
    <dgm:pt modelId="{58684860-2380-4677-9FE2-322F0A6554E0}" type="sibTrans" cxnId="{0AEBA5A2-A5BD-413D-B077-FCD6B92CBB3C}">
      <dgm:prSet/>
      <dgm:spPr/>
      <dgm:t>
        <a:bodyPr/>
        <a:lstStyle/>
        <a:p>
          <a:endParaRPr lang="en-US"/>
        </a:p>
      </dgm:t>
    </dgm:pt>
    <dgm:pt modelId="{B8D7BF42-E887-44AD-BB9D-176D3A7B1D9F}">
      <dgm:prSet phldrT="[Text]"/>
      <dgm:spPr/>
      <dgm:t>
        <a:bodyPr/>
        <a:lstStyle/>
        <a:p>
          <a:r>
            <a:rPr lang="en-US" b="0" dirty="0">
              <a:latin typeface="+mn-lt"/>
            </a:rPr>
            <a:t>Loss of confidentiality and integrity</a:t>
          </a:r>
          <a:endParaRPr lang="en-US" dirty="0">
            <a:latin typeface="+mn-lt"/>
          </a:endParaRPr>
        </a:p>
      </dgm:t>
    </dgm:pt>
    <dgm:pt modelId="{98E95D68-C5C0-4F6A-B5A9-AD69CB42AF0E}" type="parTrans" cxnId="{7F5EA413-7F70-4645-B14F-C5739096E166}">
      <dgm:prSet/>
      <dgm:spPr/>
      <dgm:t>
        <a:bodyPr/>
        <a:lstStyle/>
        <a:p>
          <a:endParaRPr lang="en-US"/>
        </a:p>
      </dgm:t>
    </dgm:pt>
    <dgm:pt modelId="{ABB8705A-6EBD-49BD-BEE5-906104FC5807}" type="sibTrans" cxnId="{7F5EA413-7F70-4645-B14F-C5739096E166}">
      <dgm:prSet/>
      <dgm:spPr/>
      <dgm:t>
        <a:bodyPr/>
        <a:lstStyle/>
        <a:p>
          <a:endParaRPr lang="en-US"/>
        </a:p>
      </dgm:t>
    </dgm:pt>
    <dgm:pt modelId="{CCD31D79-043D-467D-B4D7-C8EC7E1E2698}">
      <dgm:prSet/>
      <dgm:spPr/>
      <dgm:t>
        <a:bodyPr/>
        <a:lstStyle/>
        <a:p>
          <a:r>
            <a:rPr lang="en-US" dirty="0"/>
            <a:t>Disciplinary Actions</a:t>
          </a:r>
        </a:p>
      </dgm:t>
    </dgm:pt>
    <dgm:pt modelId="{F0B19421-2975-458E-957A-7A42AC9F6D72}" type="parTrans" cxnId="{C5E24592-DD43-4AE3-B958-7204C9EA13F2}">
      <dgm:prSet/>
      <dgm:spPr/>
      <dgm:t>
        <a:bodyPr/>
        <a:lstStyle/>
        <a:p>
          <a:endParaRPr lang="en-US"/>
        </a:p>
      </dgm:t>
    </dgm:pt>
    <dgm:pt modelId="{121AF369-07B1-4E3E-B6B8-51558F3A47E2}" type="sibTrans" cxnId="{C5E24592-DD43-4AE3-B958-7204C9EA13F2}">
      <dgm:prSet/>
      <dgm:spPr/>
      <dgm:t>
        <a:bodyPr/>
        <a:lstStyle/>
        <a:p>
          <a:endParaRPr lang="en-US"/>
        </a:p>
      </dgm:t>
    </dgm:pt>
    <dgm:pt modelId="{492AA613-A224-4782-AD7E-D7C6B0DC044D}">
      <dgm:prSet/>
      <dgm:spPr/>
      <dgm:t>
        <a:bodyPr/>
        <a:lstStyle/>
        <a:p>
          <a:r>
            <a:rPr lang="en-US" b="0" dirty="0">
              <a:latin typeface="+mn-lt"/>
            </a:rPr>
            <a:t>Lawsuits</a:t>
          </a:r>
          <a:endParaRPr lang="en-US" dirty="0">
            <a:latin typeface="+mn-lt"/>
          </a:endParaRPr>
        </a:p>
      </dgm:t>
    </dgm:pt>
    <dgm:pt modelId="{6BD4EA5B-B45B-4E51-A7DB-A4E24830980E}" type="parTrans" cxnId="{1D8E7722-5384-4E8F-9938-61903D2B42A7}">
      <dgm:prSet/>
      <dgm:spPr/>
      <dgm:t>
        <a:bodyPr/>
        <a:lstStyle/>
        <a:p>
          <a:endParaRPr lang="en-US"/>
        </a:p>
      </dgm:t>
    </dgm:pt>
    <dgm:pt modelId="{5F086583-3749-4F4E-B7C8-60D72CF37A50}" type="sibTrans" cxnId="{1D8E7722-5384-4E8F-9938-61903D2B42A7}">
      <dgm:prSet/>
      <dgm:spPr/>
      <dgm:t>
        <a:bodyPr/>
        <a:lstStyle/>
        <a:p>
          <a:endParaRPr lang="en-US"/>
        </a:p>
      </dgm:t>
    </dgm:pt>
    <dgm:pt modelId="{BCEBE3C6-9219-4A80-A981-5B09953C259B}">
      <dgm:prSet/>
      <dgm:spPr/>
      <dgm:t>
        <a:bodyPr/>
        <a:lstStyle/>
        <a:p>
          <a:r>
            <a:rPr lang="en-US" b="0" dirty="0">
              <a:latin typeface="+mn-lt"/>
            </a:rPr>
            <a:t>Loss of public trust</a:t>
          </a:r>
          <a:endParaRPr lang="en-US" dirty="0">
            <a:latin typeface="+mn-lt"/>
          </a:endParaRPr>
        </a:p>
      </dgm:t>
    </dgm:pt>
    <dgm:pt modelId="{EE013EB2-564B-4A6B-A685-C43BA0AB9767}" type="parTrans" cxnId="{2F18E1A1-A871-43F1-BBDE-55E2844B921F}">
      <dgm:prSet/>
      <dgm:spPr/>
      <dgm:t>
        <a:bodyPr/>
        <a:lstStyle/>
        <a:p>
          <a:endParaRPr lang="en-US"/>
        </a:p>
      </dgm:t>
    </dgm:pt>
    <dgm:pt modelId="{7C3CF22C-A595-4242-A8EE-BF0A9BEA67C6}" type="sibTrans" cxnId="{2F18E1A1-A871-43F1-BBDE-55E2844B921F}">
      <dgm:prSet/>
      <dgm:spPr/>
      <dgm:t>
        <a:bodyPr/>
        <a:lstStyle/>
        <a:p>
          <a:endParaRPr lang="en-US"/>
        </a:p>
      </dgm:t>
    </dgm:pt>
    <dgm:pt modelId="{827CC289-C610-4EF4-8242-DDFC426925F3}">
      <dgm:prSet/>
      <dgm:spPr/>
      <dgm:t>
        <a:bodyPr/>
        <a:lstStyle/>
        <a:p>
          <a:r>
            <a:rPr lang="en-US" b="0" dirty="0">
              <a:latin typeface="+mn-lt"/>
            </a:rPr>
            <a:t>Prosecution</a:t>
          </a:r>
          <a:endParaRPr lang="en-US" dirty="0">
            <a:latin typeface="+mn-lt"/>
          </a:endParaRPr>
        </a:p>
      </dgm:t>
    </dgm:pt>
    <dgm:pt modelId="{03A2608D-4020-439B-AD03-74B4E54D180D}" type="parTrans" cxnId="{3F0EE38E-297F-4708-BCB5-265CCC520545}">
      <dgm:prSet/>
      <dgm:spPr/>
      <dgm:t>
        <a:bodyPr/>
        <a:lstStyle/>
        <a:p>
          <a:endParaRPr lang="en-US"/>
        </a:p>
      </dgm:t>
    </dgm:pt>
    <dgm:pt modelId="{A3F7BFB1-3EDD-4057-B06F-1888E9E41217}" type="sibTrans" cxnId="{3F0EE38E-297F-4708-BCB5-265CCC520545}">
      <dgm:prSet/>
      <dgm:spPr/>
      <dgm:t>
        <a:bodyPr/>
        <a:lstStyle/>
        <a:p>
          <a:endParaRPr lang="en-US"/>
        </a:p>
      </dgm:t>
    </dgm:pt>
    <dgm:pt modelId="{85385882-7686-4939-A7DB-C3744B8F2CAF}">
      <dgm:prSet/>
      <dgm:spPr/>
      <dgm:t>
        <a:bodyPr/>
        <a:lstStyle/>
        <a:p>
          <a:r>
            <a:rPr lang="en-US" b="0" dirty="0">
              <a:latin typeface="+mn-lt"/>
            </a:rPr>
            <a:t>Internal disciplinary action</a:t>
          </a:r>
          <a:endParaRPr lang="en-US" dirty="0">
            <a:latin typeface="+mn-lt"/>
          </a:endParaRPr>
        </a:p>
      </dgm:t>
    </dgm:pt>
    <dgm:pt modelId="{88B03125-1BD9-474C-82F8-018C297D4C64}" type="parTrans" cxnId="{6E2FA902-C785-4224-B117-6D9F3AC314EB}">
      <dgm:prSet/>
      <dgm:spPr/>
      <dgm:t>
        <a:bodyPr/>
        <a:lstStyle/>
        <a:p>
          <a:endParaRPr lang="en-US"/>
        </a:p>
      </dgm:t>
    </dgm:pt>
    <dgm:pt modelId="{FC3B1FBC-C2A6-4D0A-BD17-99F4C74990EB}" type="sibTrans" cxnId="{6E2FA902-C785-4224-B117-6D9F3AC314EB}">
      <dgm:prSet/>
      <dgm:spPr/>
      <dgm:t>
        <a:bodyPr/>
        <a:lstStyle/>
        <a:p>
          <a:endParaRPr lang="en-US"/>
        </a:p>
      </dgm:t>
    </dgm:pt>
    <dgm:pt modelId="{F5B85947-223B-4C88-BBC3-B8FED31C5154}">
      <dgm:prSet/>
      <dgm:spPr/>
      <dgm:t>
        <a:bodyPr/>
        <a:lstStyle/>
        <a:p>
          <a:r>
            <a:rPr lang="en-US" b="0" dirty="0">
              <a:latin typeface="+mn-lt"/>
            </a:rPr>
            <a:t>Termination of employment</a:t>
          </a:r>
          <a:endParaRPr lang="en-US" dirty="0">
            <a:latin typeface="+mn-lt"/>
          </a:endParaRPr>
        </a:p>
      </dgm:t>
    </dgm:pt>
    <dgm:pt modelId="{5821D1D1-419D-4F4D-BC07-B38A11425F91}" type="parTrans" cxnId="{99A4095B-5532-4E16-803C-54811E329A16}">
      <dgm:prSet/>
      <dgm:spPr/>
      <dgm:t>
        <a:bodyPr/>
        <a:lstStyle/>
        <a:p>
          <a:endParaRPr lang="en-US"/>
        </a:p>
      </dgm:t>
    </dgm:pt>
    <dgm:pt modelId="{DDCF065F-49FD-4D15-8367-9743F0D96E51}" type="sibTrans" cxnId="{99A4095B-5532-4E16-803C-54811E329A16}">
      <dgm:prSet/>
      <dgm:spPr/>
      <dgm:t>
        <a:bodyPr/>
        <a:lstStyle/>
        <a:p>
          <a:endParaRPr lang="en-US"/>
        </a:p>
      </dgm:t>
    </dgm:pt>
    <dgm:pt modelId="{45032133-4DEE-4537-80C1-F6D5AD8E311E}">
      <dgm:prSet phldrT="[Text]"/>
      <dgm:spPr/>
      <dgm:t>
        <a:bodyPr/>
        <a:lstStyle/>
        <a:p>
          <a:r>
            <a:rPr lang="en-US" b="0" dirty="0">
              <a:latin typeface="+mn-lt"/>
            </a:rPr>
            <a:t>Loss of university faculty, staff &amp; student PII</a:t>
          </a:r>
          <a:endParaRPr lang="en-US" dirty="0">
            <a:latin typeface="+mn-lt"/>
          </a:endParaRPr>
        </a:p>
      </dgm:t>
    </dgm:pt>
    <dgm:pt modelId="{4DADB6C2-E6D4-48BB-A2BD-E9CE071A72B1}" type="parTrans" cxnId="{4B939A4D-337D-4D91-A4C7-BDF778DEFD84}">
      <dgm:prSet/>
      <dgm:spPr/>
      <dgm:t>
        <a:bodyPr/>
        <a:lstStyle/>
        <a:p>
          <a:endParaRPr lang="en-US"/>
        </a:p>
      </dgm:t>
    </dgm:pt>
    <dgm:pt modelId="{DD8C98C1-4084-45AF-801C-B1FF68D245E7}" type="sibTrans" cxnId="{4B939A4D-337D-4D91-A4C7-BDF778DEFD84}">
      <dgm:prSet/>
      <dgm:spPr/>
      <dgm:t>
        <a:bodyPr/>
        <a:lstStyle/>
        <a:p>
          <a:endParaRPr lang="en-US"/>
        </a:p>
      </dgm:t>
    </dgm:pt>
    <dgm:pt modelId="{80A8FCD4-129F-4372-B5F5-9D7214218BF0}">
      <dgm:prSet phldrT="[Text]"/>
      <dgm:spPr/>
      <dgm:t>
        <a:bodyPr/>
        <a:lstStyle/>
        <a:p>
          <a:r>
            <a:rPr lang="en-US" b="0" dirty="0">
              <a:latin typeface="+mn-lt"/>
            </a:rPr>
            <a:t>Regulatory fines &amp; penalties for JWU</a:t>
          </a:r>
          <a:endParaRPr lang="en-US" dirty="0">
            <a:latin typeface="+mn-lt"/>
          </a:endParaRPr>
        </a:p>
      </dgm:t>
    </dgm:pt>
    <dgm:pt modelId="{96DBB8CC-CC0A-4DF1-82E1-E8DDE87806E6}" type="parTrans" cxnId="{08D69F09-EE90-4DF8-9122-5570AD3CEE36}">
      <dgm:prSet/>
      <dgm:spPr/>
      <dgm:t>
        <a:bodyPr/>
        <a:lstStyle/>
        <a:p>
          <a:endParaRPr lang="en-US"/>
        </a:p>
      </dgm:t>
    </dgm:pt>
    <dgm:pt modelId="{DC45C796-6585-4ECB-B5B4-1B1505F51D1D}" type="sibTrans" cxnId="{08D69F09-EE90-4DF8-9122-5570AD3CEE36}">
      <dgm:prSet/>
      <dgm:spPr/>
      <dgm:t>
        <a:bodyPr/>
        <a:lstStyle/>
        <a:p>
          <a:endParaRPr lang="en-US"/>
        </a:p>
      </dgm:t>
    </dgm:pt>
    <dgm:pt modelId="{49440DF6-DE7E-415B-9BD7-77846A97E922}">
      <dgm:prSet phldrT="[Text]"/>
      <dgm:spPr/>
      <dgm:t>
        <a:bodyPr/>
        <a:lstStyle/>
        <a:p>
          <a:r>
            <a:rPr lang="en-US" b="0" dirty="0">
              <a:latin typeface="+mn-lt"/>
            </a:rPr>
            <a:t>Inability to access files and do work (availability)</a:t>
          </a:r>
          <a:endParaRPr lang="en-US" dirty="0">
            <a:latin typeface="+mn-lt"/>
          </a:endParaRPr>
        </a:p>
      </dgm:t>
    </dgm:pt>
    <dgm:pt modelId="{30E913F9-36BF-46B5-B513-30ACAF60F431}" type="parTrans" cxnId="{5A0E2ABC-477E-41D4-8D3A-E0121BA44073}">
      <dgm:prSet/>
      <dgm:spPr/>
      <dgm:t>
        <a:bodyPr/>
        <a:lstStyle/>
        <a:p>
          <a:endParaRPr lang="en-US"/>
        </a:p>
      </dgm:t>
    </dgm:pt>
    <dgm:pt modelId="{B2F9A50F-CDA1-49E2-9412-C5EE2A473331}" type="sibTrans" cxnId="{5A0E2ABC-477E-41D4-8D3A-E0121BA44073}">
      <dgm:prSet/>
      <dgm:spPr/>
      <dgm:t>
        <a:bodyPr/>
        <a:lstStyle/>
        <a:p>
          <a:endParaRPr lang="en-US"/>
        </a:p>
      </dgm:t>
    </dgm:pt>
    <dgm:pt modelId="{6E143D3B-FDEF-4A86-A49F-1A5FCD48ECDB}" type="pres">
      <dgm:prSet presAssocID="{019B4F1A-8B1D-4E08-8083-70D1A62AE3AD}" presName="Name0" presStyleCnt="0">
        <dgm:presLayoutVars>
          <dgm:dir/>
          <dgm:animLvl val="lvl"/>
          <dgm:resizeHandles val="exact"/>
        </dgm:presLayoutVars>
      </dgm:prSet>
      <dgm:spPr/>
    </dgm:pt>
    <dgm:pt modelId="{7AB195C9-0371-4A29-8B70-657533530673}" type="pres">
      <dgm:prSet presAssocID="{BAAF12CE-7FC9-404B-8AB7-6F05E9BF4349}" presName="linNode" presStyleCnt="0"/>
      <dgm:spPr/>
    </dgm:pt>
    <dgm:pt modelId="{CB9578E7-700C-483B-93E4-99055048D766}" type="pres">
      <dgm:prSet presAssocID="{BAAF12CE-7FC9-404B-8AB7-6F05E9BF4349}" presName="parTx" presStyleLbl="revTx" presStyleIdx="0" presStyleCnt="3">
        <dgm:presLayoutVars>
          <dgm:chMax val="1"/>
          <dgm:bulletEnabled val="1"/>
        </dgm:presLayoutVars>
      </dgm:prSet>
      <dgm:spPr/>
    </dgm:pt>
    <dgm:pt modelId="{487DC90D-01E9-4E6A-90D5-A4A85FD5B7D2}" type="pres">
      <dgm:prSet presAssocID="{BAAF12CE-7FC9-404B-8AB7-6F05E9BF4349}" presName="bracket" presStyleLbl="parChTrans1D1" presStyleIdx="0" presStyleCnt="3"/>
      <dgm:spPr/>
    </dgm:pt>
    <dgm:pt modelId="{F20ECC5F-6E77-4E02-A656-A259DB661A75}" type="pres">
      <dgm:prSet presAssocID="{BAAF12CE-7FC9-404B-8AB7-6F05E9BF4349}" presName="spH" presStyleCnt="0"/>
      <dgm:spPr/>
    </dgm:pt>
    <dgm:pt modelId="{D7EF3BE1-5773-4CBA-9783-D3CAA01C975A}" type="pres">
      <dgm:prSet presAssocID="{BAAF12CE-7FC9-404B-8AB7-6F05E9BF4349}" presName="desTx" presStyleLbl="node1" presStyleIdx="0" presStyleCnt="3">
        <dgm:presLayoutVars>
          <dgm:bulletEnabled val="1"/>
        </dgm:presLayoutVars>
      </dgm:prSet>
      <dgm:spPr/>
    </dgm:pt>
    <dgm:pt modelId="{7137ED16-F7A7-456A-BD43-FF855EAA7F85}" type="pres">
      <dgm:prSet presAssocID="{F7AA8B5D-B750-49CF-8D8C-FFF7A855B5D7}" presName="spV" presStyleCnt="0"/>
      <dgm:spPr/>
    </dgm:pt>
    <dgm:pt modelId="{1A2860D4-E56A-4BAF-85C7-2357791163A4}" type="pres">
      <dgm:prSet presAssocID="{03AE47E5-5FEF-4A1E-A3DE-C3E71BC1EBCD}" presName="linNode" presStyleCnt="0"/>
      <dgm:spPr/>
    </dgm:pt>
    <dgm:pt modelId="{DC69A776-D30B-4991-9B1D-9148F9071959}" type="pres">
      <dgm:prSet presAssocID="{03AE47E5-5FEF-4A1E-A3DE-C3E71BC1EBCD}" presName="parTx" presStyleLbl="revTx" presStyleIdx="1" presStyleCnt="3">
        <dgm:presLayoutVars>
          <dgm:chMax val="1"/>
          <dgm:bulletEnabled val="1"/>
        </dgm:presLayoutVars>
      </dgm:prSet>
      <dgm:spPr/>
    </dgm:pt>
    <dgm:pt modelId="{4617C663-2A94-4931-A211-900559CEB5A6}" type="pres">
      <dgm:prSet presAssocID="{03AE47E5-5FEF-4A1E-A3DE-C3E71BC1EBCD}" presName="bracket" presStyleLbl="parChTrans1D1" presStyleIdx="1" presStyleCnt="3"/>
      <dgm:spPr/>
    </dgm:pt>
    <dgm:pt modelId="{40C9171D-DD21-488B-84B3-898454242FDD}" type="pres">
      <dgm:prSet presAssocID="{03AE47E5-5FEF-4A1E-A3DE-C3E71BC1EBCD}" presName="spH" presStyleCnt="0"/>
      <dgm:spPr/>
    </dgm:pt>
    <dgm:pt modelId="{D7E5304D-D2DA-4EDC-937D-E75D87F1A99B}" type="pres">
      <dgm:prSet presAssocID="{03AE47E5-5FEF-4A1E-A3DE-C3E71BC1EBCD}" presName="desTx" presStyleLbl="node1" presStyleIdx="1" presStyleCnt="3">
        <dgm:presLayoutVars>
          <dgm:bulletEnabled val="1"/>
        </dgm:presLayoutVars>
      </dgm:prSet>
      <dgm:spPr/>
    </dgm:pt>
    <dgm:pt modelId="{23078042-A2DE-4850-BC6E-6FCC990BF5C9}" type="pres">
      <dgm:prSet presAssocID="{58684860-2380-4677-9FE2-322F0A6554E0}" presName="spV" presStyleCnt="0"/>
      <dgm:spPr/>
    </dgm:pt>
    <dgm:pt modelId="{11D446E9-29AA-42F0-BFF4-F089EBE886DD}" type="pres">
      <dgm:prSet presAssocID="{CCD31D79-043D-467D-B4D7-C8EC7E1E2698}" presName="linNode" presStyleCnt="0"/>
      <dgm:spPr/>
    </dgm:pt>
    <dgm:pt modelId="{4060CE5B-665F-4074-82CB-E429B936B5B8}" type="pres">
      <dgm:prSet presAssocID="{CCD31D79-043D-467D-B4D7-C8EC7E1E2698}" presName="parTx" presStyleLbl="revTx" presStyleIdx="2" presStyleCnt="3">
        <dgm:presLayoutVars>
          <dgm:chMax val="1"/>
          <dgm:bulletEnabled val="1"/>
        </dgm:presLayoutVars>
      </dgm:prSet>
      <dgm:spPr/>
    </dgm:pt>
    <dgm:pt modelId="{718F0FF4-6C05-4CBD-9E72-A1402310BACA}" type="pres">
      <dgm:prSet presAssocID="{CCD31D79-043D-467D-B4D7-C8EC7E1E2698}" presName="bracket" presStyleLbl="parChTrans1D1" presStyleIdx="2" presStyleCnt="3"/>
      <dgm:spPr/>
    </dgm:pt>
    <dgm:pt modelId="{C24E10A6-8114-4272-8305-E8066200AC61}" type="pres">
      <dgm:prSet presAssocID="{CCD31D79-043D-467D-B4D7-C8EC7E1E2698}" presName="spH" presStyleCnt="0"/>
      <dgm:spPr/>
    </dgm:pt>
    <dgm:pt modelId="{1D5158AC-3C5E-4942-B05F-A413FD8ACA54}" type="pres">
      <dgm:prSet presAssocID="{CCD31D79-043D-467D-B4D7-C8EC7E1E2698}" presName="desTx" presStyleLbl="node1" presStyleIdx="2" presStyleCnt="3">
        <dgm:presLayoutVars>
          <dgm:bulletEnabled val="1"/>
        </dgm:presLayoutVars>
      </dgm:prSet>
      <dgm:spPr/>
    </dgm:pt>
  </dgm:ptLst>
  <dgm:cxnLst>
    <dgm:cxn modelId="{6E2FA902-C785-4224-B117-6D9F3AC314EB}" srcId="{CCD31D79-043D-467D-B4D7-C8EC7E1E2698}" destId="{85385882-7686-4939-A7DB-C3744B8F2CAF}" srcOrd="3" destOrd="0" parTransId="{88B03125-1BD9-474C-82F8-018C297D4C64}" sibTransId="{FC3B1FBC-C2A6-4D0A-BD17-99F4C74990EB}"/>
    <dgm:cxn modelId="{08D69F09-EE90-4DF8-9122-5570AD3CEE36}" srcId="{03AE47E5-5FEF-4A1E-A3DE-C3E71BC1EBCD}" destId="{80A8FCD4-129F-4372-B5F5-9D7214218BF0}" srcOrd="2" destOrd="0" parTransId="{96DBB8CC-CC0A-4DF1-82E1-E8DDE87806E6}" sibTransId="{DC45C796-6585-4ECB-B5B4-1B1505F51D1D}"/>
    <dgm:cxn modelId="{7F5EA413-7F70-4645-B14F-C5739096E166}" srcId="{03AE47E5-5FEF-4A1E-A3DE-C3E71BC1EBCD}" destId="{B8D7BF42-E887-44AD-BB9D-176D3A7B1D9F}" srcOrd="0" destOrd="0" parTransId="{98E95D68-C5C0-4F6A-B5A9-AD69CB42AF0E}" sibTransId="{ABB8705A-6EBD-49BD-BEE5-906104FC5807}"/>
    <dgm:cxn modelId="{6E32471F-B71B-4080-A3B1-E96018DFDCF5}" type="presOf" srcId="{49440DF6-DE7E-415B-9BD7-77846A97E922}" destId="{D7EF3BE1-5773-4CBA-9783-D3CAA01C975A}" srcOrd="0" destOrd="1" presId="urn:diagrams.loki3.com/BracketList"/>
    <dgm:cxn modelId="{1D8E7722-5384-4E8F-9938-61903D2B42A7}" srcId="{CCD31D79-043D-467D-B4D7-C8EC7E1E2698}" destId="{492AA613-A224-4782-AD7E-D7C6B0DC044D}" srcOrd="0" destOrd="0" parTransId="{6BD4EA5B-B45B-4E51-A7DB-A4E24830980E}" sibTransId="{5F086583-3749-4F4E-B7C8-60D72CF37A50}"/>
    <dgm:cxn modelId="{EB672B23-5BCE-48FC-8C86-F4FAFB9482E2}" type="presOf" srcId="{F5B85947-223B-4C88-BBC3-B8FED31C5154}" destId="{1D5158AC-3C5E-4942-B05F-A413FD8ACA54}" srcOrd="0" destOrd="4" presId="urn:diagrams.loki3.com/BracketList"/>
    <dgm:cxn modelId="{2233BC25-8A09-43EF-9AB6-F419762B484B}" type="presOf" srcId="{492AA613-A224-4782-AD7E-D7C6B0DC044D}" destId="{1D5158AC-3C5E-4942-B05F-A413FD8ACA54}" srcOrd="0" destOrd="0" presId="urn:diagrams.loki3.com/BracketList"/>
    <dgm:cxn modelId="{1259F42C-DE20-43D5-8599-6603C5B76733}" type="presOf" srcId="{B8D7BF42-E887-44AD-BB9D-176D3A7B1D9F}" destId="{D7E5304D-D2DA-4EDC-937D-E75D87F1A99B}" srcOrd="0" destOrd="0" presId="urn:diagrams.loki3.com/BracketList"/>
    <dgm:cxn modelId="{6A6CC135-AACC-4022-8637-FD259CAF915F}" type="presOf" srcId="{BAAF12CE-7FC9-404B-8AB7-6F05E9BF4349}" destId="{CB9578E7-700C-483B-93E4-99055048D766}" srcOrd="0" destOrd="0" presId="urn:diagrams.loki3.com/BracketList"/>
    <dgm:cxn modelId="{4D80773C-37E0-41DD-8214-ADB0185B8A61}" type="presOf" srcId="{45032133-4DEE-4537-80C1-F6D5AD8E311E}" destId="{D7E5304D-D2DA-4EDC-937D-E75D87F1A99B}" srcOrd="0" destOrd="1" presId="urn:diagrams.loki3.com/BracketList"/>
    <dgm:cxn modelId="{99A4095B-5532-4E16-803C-54811E329A16}" srcId="{CCD31D79-043D-467D-B4D7-C8EC7E1E2698}" destId="{F5B85947-223B-4C88-BBC3-B8FED31C5154}" srcOrd="4" destOrd="0" parTransId="{5821D1D1-419D-4F4D-BC07-B38A11425F91}" sibTransId="{DDCF065F-49FD-4D15-8367-9743F0D96E51}"/>
    <dgm:cxn modelId="{4B939A4D-337D-4D91-A4C7-BDF778DEFD84}" srcId="{03AE47E5-5FEF-4A1E-A3DE-C3E71BC1EBCD}" destId="{45032133-4DEE-4537-80C1-F6D5AD8E311E}" srcOrd="1" destOrd="0" parTransId="{4DADB6C2-E6D4-48BB-A2BD-E9CE071A72B1}" sibTransId="{DD8C98C1-4084-45AF-801C-B1FF68D245E7}"/>
    <dgm:cxn modelId="{48573872-3936-4B1D-9C3C-4180637D62CA}" type="presOf" srcId="{827CC289-C610-4EF4-8242-DDFC426925F3}" destId="{1D5158AC-3C5E-4942-B05F-A413FD8ACA54}" srcOrd="0" destOrd="2" presId="urn:diagrams.loki3.com/BracketList"/>
    <dgm:cxn modelId="{12D4DD77-77F8-4519-ADBD-599A253EA03E}" type="presOf" srcId="{80A8FCD4-129F-4372-B5F5-9D7214218BF0}" destId="{D7E5304D-D2DA-4EDC-937D-E75D87F1A99B}" srcOrd="0" destOrd="2" presId="urn:diagrams.loki3.com/BracketList"/>
    <dgm:cxn modelId="{FEB8F458-356C-4642-B15B-0A69FCF25198}" type="presOf" srcId="{BCEBE3C6-9219-4A80-A981-5B09953C259B}" destId="{1D5158AC-3C5E-4942-B05F-A413FD8ACA54}" srcOrd="0" destOrd="1" presId="urn:diagrams.loki3.com/BracketList"/>
    <dgm:cxn modelId="{FE6E537C-EE5D-4EB0-B5F6-EDEE46604D03}" srcId="{019B4F1A-8B1D-4E08-8083-70D1A62AE3AD}" destId="{BAAF12CE-7FC9-404B-8AB7-6F05E9BF4349}" srcOrd="0" destOrd="0" parTransId="{92C45D61-DC2B-41BB-B10D-E2708A160C4C}" sibTransId="{F7AA8B5D-B750-49CF-8D8C-FFF7A855B5D7}"/>
    <dgm:cxn modelId="{CCF7478A-4399-42AA-8467-A7F9AE225D7C}" type="presOf" srcId="{019B4F1A-8B1D-4E08-8083-70D1A62AE3AD}" destId="{6E143D3B-FDEF-4A86-A49F-1A5FCD48ECDB}" srcOrd="0" destOrd="0" presId="urn:diagrams.loki3.com/BracketList"/>
    <dgm:cxn modelId="{3F0EE38E-297F-4708-BCB5-265CCC520545}" srcId="{CCD31D79-043D-467D-B4D7-C8EC7E1E2698}" destId="{827CC289-C610-4EF4-8242-DDFC426925F3}" srcOrd="2" destOrd="0" parTransId="{03A2608D-4020-439B-AD03-74B4E54D180D}" sibTransId="{A3F7BFB1-3EDD-4057-B06F-1888E9E41217}"/>
    <dgm:cxn modelId="{B4CE7090-B65B-45A6-88A9-C948F013DBA1}" type="presOf" srcId="{CCD31D79-043D-467D-B4D7-C8EC7E1E2698}" destId="{4060CE5B-665F-4074-82CB-E429B936B5B8}" srcOrd="0" destOrd="0" presId="urn:diagrams.loki3.com/BracketList"/>
    <dgm:cxn modelId="{C5E24592-DD43-4AE3-B958-7204C9EA13F2}" srcId="{019B4F1A-8B1D-4E08-8083-70D1A62AE3AD}" destId="{CCD31D79-043D-467D-B4D7-C8EC7E1E2698}" srcOrd="2" destOrd="0" parTransId="{F0B19421-2975-458E-957A-7A42AC9F6D72}" sibTransId="{121AF369-07B1-4E3E-B6B8-51558F3A47E2}"/>
    <dgm:cxn modelId="{2F18E1A1-A871-43F1-BBDE-55E2844B921F}" srcId="{CCD31D79-043D-467D-B4D7-C8EC7E1E2698}" destId="{BCEBE3C6-9219-4A80-A981-5B09953C259B}" srcOrd="1" destOrd="0" parTransId="{EE013EB2-564B-4A6B-A685-C43BA0AB9767}" sibTransId="{7C3CF22C-A595-4242-A8EE-BF0A9BEA67C6}"/>
    <dgm:cxn modelId="{0AEBA5A2-A5BD-413D-B077-FCD6B92CBB3C}" srcId="{019B4F1A-8B1D-4E08-8083-70D1A62AE3AD}" destId="{03AE47E5-5FEF-4A1E-A3DE-C3E71BC1EBCD}" srcOrd="1" destOrd="0" parTransId="{1232E4EB-8D0E-41D6-8140-BE0FB28C3E1C}" sibTransId="{58684860-2380-4677-9FE2-322F0A6554E0}"/>
    <dgm:cxn modelId="{66FE48BA-D45F-4E78-9FBA-5E54F3E845BA}" type="presOf" srcId="{03AE47E5-5FEF-4A1E-A3DE-C3E71BC1EBCD}" destId="{DC69A776-D30B-4991-9B1D-9148F9071959}" srcOrd="0" destOrd="0" presId="urn:diagrams.loki3.com/BracketList"/>
    <dgm:cxn modelId="{5A0E2ABC-477E-41D4-8D3A-E0121BA44073}" srcId="{BAAF12CE-7FC9-404B-8AB7-6F05E9BF4349}" destId="{49440DF6-DE7E-415B-9BD7-77846A97E922}" srcOrd="1" destOrd="0" parTransId="{30E913F9-36BF-46B5-B513-30ACAF60F431}" sibTransId="{B2F9A50F-CDA1-49E2-9412-C5EE2A473331}"/>
    <dgm:cxn modelId="{F6D25BC3-C55B-4BD8-9E34-B5797D7CBA73}" srcId="{BAAF12CE-7FC9-404B-8AB7-6F05E9BF4349}" destId="{BC286179-8EA6-41C9-B1D8-BE4172F59222}" srcOrd="0" destOrd="0" parTransId="{8981D667-1654-4C09-BACB-B162E0418CD9}" sibTransId="{E711B555-DF3A-4631-95AF-D3EFCB30140E}"/>
    <dgm:cxn modelId="{A0F239CB-922E-414A-B493-ABA737FD7EDD}" type="presOf" srcId="{85385882-7686-4939-A7DB-C3744B8F2CAF}" destId="{1D5158AC-3C5E-4942-B05F-A413FD8ACA54}" srcOrd="0" destOrd="3" presId="urn:diagrams.loki3.com/BracketList"/>
    <dgm:cxn modelId="{3A278CD6-C057-416B-9C07-497A3D5B2B21}" type="presOf" srcId="{BC286179-8EA6-41C9-B1D8-BE4172F59222}" destId="{D7EF3BE1-5773-4CBA-9783-D3CAA01C975A}" srcOrd="0" destOrd="0" presId="urn:diagrams.loki3.com/BracketList"/>
    <dgm:cxn modelId="{80D86DDB-9FBF-4A80-9918-B15F9D010E3D}" type="presParOf" srcId="{6E143D3B-FDEF-4A86-A49F-1A5FCD48ECDB}" destId="{7AB195C9-0371-4A29-8B70-657533530673}" srcOrd="0" destOrd="0" presId="urn:diagrams.loki3.com/BracketList"/>
    <dgm:cxn modelId="{E2509BAA-AFF2-4F0B-991C-E2A2423FA6E8}" type="presParOf" srcId="{7AB195C9-0371-4A29-8B70-657533530673}" destId="{CB9578E7-700C-483B-93E4-99055048D766}" srcOrd="0" destOrd="0" presId="urn:diagrams.loki3.com/BracketList"/>
    <dgm:cxn modelId="{63B6ED80-528C-4935-8406-7A4A28E44F34}" type="presParOf" srcId="{7AB195C9-0371-4A29-8B70-657533530673}" destId="{487DC90D-01E9-4E6A-90D5-A4A85FD5B7D2}" srcOrd="1" destOrd="0" presId="urn:diagrams.loki3.com/BracketList"/>
    <dgm:cxn modelId="{92004772-DA99-4F6B-8AB9-4B174A42B6F9}" type="presParOf" srcId="{7AB195C9-0371-4A29-8B70-657533530673}" destId="{F20ECC5F-6E77-4E02-A656-A259DB661A75}" srcOrd="2" destOrd="0" presId="urn:diagrams.loki3.com/BracketList"/>
    <dgm:cxn modelId="{8B970D9F-732D-4A63-B69E-E64888AE7F3E}" type="presParOf" srcId="{7AB195C9-0371-4A29-8B70-657533530673}" destId="{D7EF3BE1-5773-4CBA-9783-D3CAA01C975A}" srcOrd="3" destOrd="0" presId="urn:diagrams.loki3.com/BracketList"/>
    <dgm:cxn modelId="{85251455-8A29-4854-9772-B03ACADF3340}" type="presParOf" srcId="{6E143D3B-FDEF-4A86-A49F-1A5FCD48ECDB}" destId="{7137ED16-F7A7-456A-BD43-FF855EAA7F85}" srcOrd="1" destOrd="0" presId="urn:diagrams.loki3.com/BracketList"/>
    <dgm:cxn modelId="{0B389457-B60C-4F7E-87A2-E91503242772}" type="presParOf" srcId="{6E143D3B-FDEF-4A86-A49F-1A5FCD48ECDB}" destId="{1A2860D4-E56A-4BAF-85C7-2357791163A4}" srcOrd="2" destOrd="0" presId="urn:diagrams.loki3.com/BracketList"/>
    <dgm:cxn modelId="{1334C57D-C40F-4B00-9334-5D9DD084788F}" type="presParOf" srcId="{1A2860D4-E56A-4BAF-85C7-2357791163A4}" destId="{DC69A776-D30B-4991-9B1D-9148F9071959}" srcOrd="0" destOrd="0" presId="urn:diagrams.loki3.com/BracketList"/>
    <dgm:cxn modelId="{132A0151-0C13-4C87-AABE-02ABF7C8E380}" type="presParOf" srcId="{1A2860D4-E56A-4BAF-85C7-2357791163A4}" destId="{4617C663-2A94-4931-A211-900559CEB5A6}" srcOrd="1" destOrd="0" presId="urn:diagrams.loki3.com/BracketList"/>
    <dgm:cxn modelId="{225A7244-FAA1-4CDB-8E3D-3A7CDA212781}" type="presParOf" srcId="{1A2860D4-E56A-4BAF-85C7-2357791163A4}" destId="{40C9171D-DD21-488B-84B3-898454242FDD}" srcOrd="2" destOrd="0" presId="urn:diagrams.loki3.com/BracketList"/>
    <dgm:cxn modelId="{E65FCBB3-09ED-44BE-A2BB-EAA348BB6EFF}" type="presParOf" srcId="{1A2860D4-E56A-4BAF-85C7-2357791163A4}" destId="{D7E5304D-D2DA-4EDC-937D-E75D87F1A99B}" srcOrd="3" destOrd="0" presId="urn:diagrams.loki3.com/BracketList"/>
    <dgm:cxn modelId="{21275335-BF64-4EB6-BE59-DA88F83E1A72}" type="presParOf" srcId="{6E143D3B-FDEF-4A86-A49F-1A5FCD48ECDB}" destId="{23078042-A2DE-4850-BC6E-6FCC990BF5C9}" srcOrd="3" destOrd="0" presId="urn:diagrams.loki3.com/BracketList"/>
    <dgm:cxn modelId="{0A94592D-A65E-4352-83BC-5E3E88109F88}" type="presParOf" srcId="{6E143D3B-FDEF-4A86-A49F-1A5FCD48ECDB}" destId="{11D446E9-29AA-42F0-BFF4-F089EBE886DD}" srcOrd="4" destOrd="0" presId="urn:diagrams.loki3.com/BracketList"/>
    <dgm:cxn modelId="{AFF1ACF0-B8D4-46B9-900A-34B0D179CAE3}" type="presParOf" srcId="{11D446E9-29AA-42F0-BFF4-F089EBE886DD}" destId="{4060CE5B-665F-4074-82CB-E429B936B5B8}" srcOrd="0" destOrd="0" presId="urn:diagrams.loki3.com/BracketList"/>
    <dgm:cxn modelId="{717626E1-1EAD-48C5-9F24-E42180924F4A}" type="presParOf" srcId="{11D446E9-29AA-42F0-BFF4-F089EBE886DD}" destId="{718F0FF4-6C05-4CBD-9E72-A1402310BACA}" srcOrd="1" destOrd="0" presId="urn:diagrams.loki3.com/BracketList"/>
    <dgm:cxn modelId="{1F55161D-696F-4F04-A0F5-D353FF3642D8}" type="presParOf" srcId="{11D446E9-29AA-42F0-BFF4-F089EBE886DD}" destId="{C24E10A6-8114-4272-8305-E8066200AC61}" srcOrd="2" destOrd="0" presId="urn:diagrams.loki3.com/BracketList"/>
    <dgm:cxn modelId="{ACBFECFD-D16B-45A9-9D52-34222E53DDE2}" type="presParOf" srcId="{11D446E9-29AA-42F0-BFF4-F089EBE886DD}" destId="{1D5158AC-3C5E-4942-B05F-A413FD8ACA54}"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9578E7-700C-483B-93E4-99055048D766}">
      <dsp:nvSpPr>
        <dsp:cNvPr id="0" name=""/>
        <dsp:cNvSpPr/>
      </dsp:nvSpPr>
      <dsp:spPr>
        <a:xfrm>
          <a:off x="3981" y="381640"/>
          <a:ext cx="2036755" cy="415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53340" rIns="149352" bIns="53340" numCol="1" spcCol="1270" anchor="ctr" anchorCtr="0">
          <a:noAutofit/>
        </a:bodyPr>
        <a:lstStyle/>
        <a:p>
          <a:pPr marL="0" lvl="0" indent="0" algn="r" defTabSz="933450">
            <a:lnSpc>
              <a:spcPct val="90000"/>
            </a:lnSpc>
            <a:spcBef>
              <a:spcPct val="0"/>
            </a:spcBef>
            <a:spcAft>
              <a:spcPct val="35000"/>
            </a:spcAft>
            <a:buNone/>
          </a:pPr>
          <a:r>
            <a:rPr lang="en-US" sz="2100" kern="1200" dirty="0"/>
            <a:t>Job Hindrances</a:t>
          </a:r>
        </a:p>
      </dsp:txBody>
      <dsp:txXfrm>
        <a:off x="3981" y="381640"/>
        <a:ext cx="2036755" cy="415800"/>
      </dsp:txXfrm>
    </dsp:sp>
    <dsp:sp modelId="{487DC90D-01E9-4E6A-90D5-A4A85FD5B7D2}">
      <dsp:nvSpPr>
        <dsp:cNvPr id="0" name=""/>
        <dsp:cNvSpPr/>
      </dsp:nvSpPr>
      <dsp:spPr>
        <a:xfrm>
          <a:off x="2040737" y="43803"/>
          <a:ext cx="407351" cy="1091475"/>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EF3BE1-5773-4CBA-9783-D3CAA01C975A}">
      <dsp:nvSpPr>
        <dsp:cNvPr id="0" name=""/>
        <dsp:cNvSpPr/>
      </dsp:nvSpPr>
      <dsp:spPr>
        <a:xfrm>
          <a:off x="2611029" y="43803"/>
          <a:ext cx="5539975" cy="10914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228600" lvl="1" indent="-228600" algn="l" defTabSz="933450">
            <a:lnSpc>
              <a:spcPct val="90000"/>
            </a:lnSpc>
            <a:spcBef>
              <a:spcPct val="0"/>
            </a:spcBef>
            <a:spcAft>
              <a:spcPct val="15000"/>
            </a:spcAft>
            <a:buChar char="•"/>
          </a:pPr>
          <a:r>
            <a:rPr lang="en-US" sz="2100" b="0" kern="1200" dirty="0">
              <a:latin typeface="+mn-lt"/>
            </a:rPr>
            <a:t>Loss of access to campus computing network</a:t>
          </a:r>
          <a:endParaRPr lang="en-US" sz="2100" kern="1200" dirty="0">
            <a:latin typeface="+mn-lt"/>
          </a:endParaRPr>
        </a:p>
        <a:p>
          <a:pPr marL="228600" lvl="1" indent="-228600" algn="l" defTabSz="933450">
            <a:lnSpc>
              <a:spcPct val="90000"/>
            </a:lnSpc>
            <a:spcBef>
              <a:spcPct val="0"/>
            </a:spcBef>
            <a:spcAft>
              <a:spcPct val="15000"/>
            </a:spcAft>
            <a:buChar char="•"/>
          </a:pPr>
          <a:r>
            <a:rPr lang="en-US" sz="2100" b="0" kern="1200" dirty="0">
              <a:latin typeface="+mn-lt"/>
            </a:rPr>
            <a:t>Inability to access files and do work (availability)</a:t>
          </a:r>
          <a:endParaRPr lang="en-US" sz="2100" kern="1200" dirty="0">
            <a:latin typeface="+mn-lt"/>
          </a:endParaRPr>
        </a:p>
      </dsp:txBody>
      <dsp:txXfrm>
        <a:off x="2611029" y="43803"/>
        <a:ext cx="5539975" cy="1091475"/>
      </dsp:txXfrm>
    </dsp:sp>
    <dsp:sp modelId="{DC69A776-D30B-4991-9B1D-9148F9071959}">
      <dsp:nvSpPr>
        <dsp:cNvPr id="0" name=""/>
        <dsp:cNvSpPr/>
      </dsp:nvSpPr>
      <dsp:spPr>
        <a:xfrm>
          <a:off x="3981" y="1574703"/>
          <a:ext cx="2036755" cy="415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53340" rIns="149352" bIns="53340" numCol="1" spcCol="1270" anchor="ctr" anchorCtr="0">
          <a:noAutofit/>
        </a:bodyPr>
        <a:lstStyle/>
        <a:p>
          <a:pPr marL="0" lvl="0" indent="0" algn="r" defTabSz="933450">
            <a:lnSpc>
              <a:spcPct val="90000"/>
            </a:lnSpc>
            <a:spcBef>
              <a:spcPct val="0"/>
            </a:spcBef>
            <a:spcAft>
              <a:spcPct val="35000"/>
            </a:spcAft>
            <a:buNone/>
          </a:pPr>
          <a:r>
            <a:rPr lang="en-US" sz="2100" kern="1200" dirty="0"/>
            <a:t>Data Loss</a:t>
          </a:r>
        </a:p>
      </dsp:txBody>
      <dsp:txXfrm>
        <a:off x="3981" y="1574703"/>
        <a:ext cx="2036755" cy="415800"/>
      </dsp:txXfrm>
    </dsp:sp>
    <dsp:sp modelId="{4617C663-2A94-4931-A211-900559CEB5A6}">
      <dsp:nvSpPr>
        <dsp:cNvPr id="0" name=""/>
        <dsp:cNvSpPr/>
      </dsp:nvSpPr>
      <dsp:spPr>
        <a:xfrm>
          <a:off x="2040737" y="1210878"/>
          <a:ext cx="407351" cy="114345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E5304D-D2DA-4EDC-937D-E75D87F1A99B}">
      <dsp:nvSpPr>
        <dsp:cNvPr id="0" name=""/>
        <dsp:cNvSpPr/>
      </dsp:nvSpPr>
      <dsp:spPr>
        <a:xfrm>
          <a:off x="2611029" y="1210878"/>
          <a:ext cx="5539975" cy="11434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228600" lvl="1" indent="-228600" algn="l" defTabSz="933450">
            <a:lnSpc>
              <a:spcPct val="90000"/>
            </a:lnSpc>
            <a:spcBef>
              <a:spcPct val="0"/>
            </a:spcBef>
            <a:spcAft>
              <a:spcPct val="15000"/>
            </a:spcAft>
            <a:buChar char="•"/>
          </a:pPr>
          <a:r>
            <a:rPr lang="en-US" sz="2100" b="0" kern="1200" dirty="0">
              <a:latin typeface="+mn-lt"/>
            </a:rPr>
            <a:t>Loss of confidentiality and integrity</a:t>
          </a:r>
          <a:endParaRPr lang="en-US" sz="2100" kern="1200" dirty="0">
            <a:latin typeface="+mn-lt"/>
          </a:endParaRPr>
        </a:p>
        <a:p>
          <a:pPr marL="228600" lvl="1" indent="-228600" algn="l" defTabSz="933450">
            <a:lnSpc>
              <a:spcPct val="90000"/>
            </a:lnSpc>
            <a:spcBef>
              <a:spcPct val="0"/>
            </a:spcBef>
            <a:spcAft>
              <a:spcPct val="15000"/>
            </a:spcAft>
            <a:buChar char="•"/>
          </a:pPr>
          <a:r>
            <a:rPr lang="en-US" sz="2100" b="0" kern="1200" dirty="0">
              <a:latin typeface="+mn-lt"/>
            </a:rPr>
            <a:t>Loss of university faculty, staff &amp; student PII</a:t>
          </a:r>
          <a:endParaRPr lang="en-US" sz="2100" kern="1200" dirty="0">
            <a:latin typeface="+mn-lt"/>
          </a:endParaRPr>
        </a:p>
        <a:p>
          <a:pPr marL="228600" lvl="1" indent="-228600" algn="l" defTabSz="933450">
            <a:lnSpc>
              <a:spcPct val="90000"/>
            </a:lnSpc>
            <a:spcBef>
              <a:spcPct val="0"/>
            </a:spcBef>
            <a:spcAft>
              <a:spcPct val="15000"/>
            </a:spcAft>
            <a:buChar char="•"/>
          </a:pPr>
          <a:r>
            <a:rPr lang="en-US" sz="2100" b="0" kern="1200" dirty="0">
              <a:latin typeface="+mn-lt"/>
            </a:rPr>
            <a:t>Regulatory fines &amp; penalties for JWU</a:t>
          </a:r>
          <a:endParaRPr lang="en-US" sz="2100" kern="1200" dirty="0">
            <a:latin typeface="+mn-lt"/>
          </a:endParaRPr>
        </a:p>
      </dsp:txBody>
      <dsp:txXfrm>
        <a:off x="2611029" y="1210878"/>
        <a:ext cx="5539975" cy="1143450"/>
      </dsp:txXfrm>
    </dsp:sp>
    <dsp:sp modelId="{4060CE5B-665F-4074-82CB-E429B936B5B8}">
      <dsp:nvSpPr>
        <dsp:cNvPr id="0" name=""/>
        <dsp:cNvSpPr/>
      </dsp:nvSpPr>
      <dsp:spPr>
        <a:xfrm>
          <a:off x="3981" y="2989471"/>
          <a:ext cx="2036755" cy="688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53340" rIns="149352" bIns="53340" numCol="1" spcCol="1270" anchor="ctr" anchorCtr="0">
          <a:noAutofit/>
        </a:bodyPr>
        <a:lstStyle/>
        <a:p>
          <a:pPr marL="0" lvl="0" indent="0" algn="r" defTabSz="933450">
            <a:lnSpc>
              <a:spcPct val="90000"/>
            </a:lnSpc>
            <a:spcBef>
              <a:spcPct val="0"/>
            </a:spcBef>
            <a:spcAft>
              <a:spcPct val="35000"/>
            </a:spcAft>
            <a:buNone/>
          </a:pPr>
          <a:r>
            <a:rPr lang="en-US" sz="2100" kern="1200" dirty="0"/>
            <a:t>Disciplinary Actions</a:t>
          </a:r>
        </a:p>
      </dsp:txBody>
      <dsp:txXfrm>
        <a:off x="3981" y="2989471"/>
        <a:ext cx="2036755" cy="688668"/>
      </dsp:txXfrm>
    </dsp:sp>
    <dsp:sp modelId="{718F0FF4-6C05-4CBD-9E72-A1402310BACA}">
      <dsp:nvSpPr>
        <dsp:cNvPr id="0" name=""/>
        <dsp:cNvSpPr/>
      </dsp:nvSpPr>
      <dsp:spPr>
        <a:xfrm>
          <a:off x="2040737" y="2429928"/>
          <a:ext cx="407351" cy="1807755"/>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5158AC-3C5E-4942-B05F-A413FD8ACA54}">
      <dsp:nvSpPr>
        <dsp:cNvPr id="0" name=""/>
        <dsp:cNvSpPr/>
      </dsp:nvSpPr>
      <dsp:spPr>
        <a:xfrm>
          <a:off x="2611029" y="2429928"/>
          <a:ext cx="5539975" cy="18077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228600" lvl="1" indent="-228600" algn="l" defTabSz="933450">
            <a:lnSpc>
              <a:spcPct val="90000"/>
            </a:lnSpc>
            <a:spcBef>
              <a:spcPct val="0"/>
            </a:spcBef>
            <a:spcAft>
              <a:spcPct val="15000"/>
            </a:spcAft>
            <a:buChar char="•"/>
          </a:pPr>
          <a:r>
            <a:rPr lang="en-US" sz="2100" b="0" kern="1200" dirty="0">
              <a:latin typeface="+mn-lt"/>
            </a:rPr>
            <a:t>Lawsuits</a:t>
          </a:r>
          <a:endParaRPr lang="en-US" sz="2100" kern="1200" dirty="0">
            <a:latin typeface="+mn-lt"/>
          </a:endParaRPr>
        </a:p>
        <a:p>
          <a:pPr marL="228600" lvl="1" indent="-228600" algn="l" defTabSz="933450">
            <a:lnSpc>
              <a:spcPct val="90000"/>
            </a:lnSpc>
            <a:spcBef>
              <a:spcPct val="0"/>
            </a:spcBef>
            <a:spcAft>
              <a:spcPct val="15000"/>
            </a:spcAft>
            <a:buChar char="•"/>
          </a:pPr>
          <a:r>
            <a:rPr lang="en-US" sz="2100" b="0" kern="1200" dirty="0">
              <a:latin typeface="+mn-lt"/>
            </a:rPr>
            <a:t>Loss of public trust</a:t>
          </a:r>
          <a:endParaRPr lang="en-US" sz="2100" kern="1200" dirty="0">
            <a:latin typeface="+mn-lt"/>
          </a:endParaRPr>
        </a:p>
        <a:p>
          <a:pPr marL="228600" lvl="1" indent="-228600" algn="l" defTabSz="933450">
            <a:lnSpc>
              <a:spcPct val="90000"/>
            </a:lnSpc>
            <a:spcBef>
              <a:spcPct val="0"/>
            </a:spcBef>
            <a:spcAft>
              <a:spcPct val="15000"/>
            </a:spcAft>
            <a:buChar char="•"/>
          </a:pPr>
          <a:r>
            <a:rPr lang="en-US" sz="2100" b="0" kern="1200" dirty="0">
              <a:latin typeface="+mn-lt"/>
            </a:rPr>
            <a:t>Prosecution</a:t>
          </a:r>
          <a:endParaRPr lang="en-US" sz="2100" kern="1200" dirty="0">
            <a:latin typeface="+mn-lt"/>
          </a:endParaRPr>
        </a:p>
        <a:p>
          <a:pPr marL="228600" lvl="1" indent="-228600" algn="l" defTabSz="933450">
            <a:lnSpc>
              <a:spcPct val="90000"/>
            </a:lnSpc>
            <a:spcBef>
              <a:spcPct val="0"/>
            </a:spcBef>
            <a:spcAft>
              <a:spcPct val="15000"/>
            </a:spcAft>
            <a:buChar char="•"/>
          </a:pPr>
          <a:r>
            <a:rPr lang="en-US" sz="2100" b="0" kern="1200" dirty="0">
              <a:latin typeface="+mn-lt"/>
            </a:rPr>
            <a:t>Internal disciplinary action</a:t>
          </a:r>
          <a:endParaRPr lang="en-US" sz="2100" kern="1200" dirty="0">
            <a:latin typeface="+mn-lt"/>
          </a:endParaRPr>
        </a:p>
        <a:p>
          <a:pPr marL="228600" lvl="1" indent="-228600" algn="l" defTabSz="933450">
            <a:lnSpc>
              <a:spcPct val="90000"/>
            </a:lnSpc>
            <a:spcBef>
              <a:spcPct val="0"/>
            </a:spcBef>
            <a:spcAft>
              <a:spcPct val="15000"/>
            </a:spcAft>
            <a:buChar char="•"/>
          </a:pPr>
          <a:r>
            <a:rPr lang="en-US" sz="2100" b="0" kern="1200" dirty="0">
              <a:latin typeface="+mn-lt"/>
            </a:rPr>
            <a:t>Termination of employment</a:t>
          </a:r>
          <a:endParaRPr lang="en-US" sz="2100" kern="1200" dirty="0">
            <a:latin typeface="+mn-lt"/>
          </a:endParaRPr>
        </a:p>
      </dsp:txBody>
      <dsp:txXfrm>
        <a:off x="2611029" y="2429928"/>
        <a:ext cx="5539975" cy="1807755"/>
      </dsp:txXfrm>
    </dsp:sp>
  </dsp:spTree>
</dsp:drawing>
</file>

<file path=ppt/diagrams/layout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4D03A0-469A-A54C-A627-4D70BD6A9D3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7725A28-B3C7-4542-A2A8-23837F0F1AE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EB66727-92D4-3A4B-82C2-C4F04C4D35D3}" type="datetimeFigureOut">
              <a:rPr lang="en-US" smtClean="0"/>
              <a:t>1/25/2023</a:t>
            </a:fld>
            <a:endParaRPr lang="en-US" dirty="0"/>
          </a:p>
        </p:txBody>
      </p:sp>
      <p:sp>
        <p:nvSpPr>
          <p:cNvPr id="4" name="Footer Placeholder 3">
            <a:extLst>
              <a:ext uri="{FF2B5EF4-FFF2-40B4-BE49-F238E27FC236}">
                <a16:creationId xmlns:a16="http://schemas.microsoft.com/office/drawing/2014/main" id="{F10492C2-437A-4A47-9FCC-7B475A0283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27184F6-E1BD-D74F-BD7B-E56C87451D2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45C033-162C-794A-9EFC-546557E81B04}" type="slidenum">
              <a:rPr lang="en-US" smtClean="0"/>
              <a:t>‹#›</a:t>
            </a:fld>
            <a:endParaRPr lang="en-US" dirty="0"/>
          </a:p>
        </p:txBody>
      </p:sp>
    </p:spTree>
    <p:extLst>
      <p:ext uri="{BB962C8B-B14F-4D97-AF65-F5344CB8AC3E}">
        <p14:creationId xmlns:p14="http://schemas.microsoft.com/office/powerpoint/2010/main" val="24851424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EB0B76-3714-214A-91FE-7E49FD1F3EAE}" type="datetimeFigureOut">
              <a:rPr lang="en-US" smtClean="0"/>
              <a:t>1/25/2023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4473FB-BA07-A64E-B624-6705744BA3D4}" type="slidenum">
              <a:rPr lang="en-US" smtClean="0"/>
              <a:t>‹#›</a:t>
            </a:fld>
            <a:endParaRPr lang="en-US" dirty="0"/>
          </a:p>
        </p:txBody>
      </p:sp>
    </p:spTree>
    <p:extLst>
      <p:ext uri="{BB962C8B-B14F-4D97-AF65-F5344CB8AC3E}">
        <p14:creationId xmlns:p14="http://schemas.microsoft.com/office/powerpoint/2010/main" val="4155894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tel:8665984357"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mailto:it@jwu.edu" TargetMode="External"/><Relationship Id="rId4" Type="http://schemas.openxmlformats.org/officeDocument/2006/relationships/hyperlink" Target="tel:4015984357"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PII is ―any information about an individual, including (1) any information that can be used to distinguish or trace an individual‘s identity, such as name, social security number, date and place of birth, mother‘s maiden name, or biometric records; and (2) any other information that is </a:t>
            </a:r>
            <a:r>
              <a:rPr lang="en-US" altLang="en-US" b="1" dirty="0">
                <a:latin typeface="Arial" panose="020B0604020202020204" pitchFamily="34" charset="0"/>
              </a:rPr>
              <a:t>linked or linkable to an individual</a:t>
            </a:r>
            <a:r>
              <a:rPr lang="en-US" altLang="en-US" dirty="0">
                <a:latin typeface="Arial" panose="020B0604020202020204" pitchFamily="34" charset="0"/>
              </a:rPr>
              <a:t>, such as medical, educational, financial, and employment information. </a:t>
            </a:r>
          </a:p>
          <a:p>
            <a:endParaRPr lang="en-US" dirty="0"/>
          </a:p>
        </p:txBody>
      </p:sp>
      <p:sp>
        <p:nvSpPr>
          <p:cNvPr id="4" name="Slide Number Placeholder 3"/>
          <p:cNvSpPr>
            <a:spLocks noGrp="1"/>
          </p:cNvSpPr>
          <p:nvPr>
            <p:ph type="sldNum" sz="quarter" idx="5"/>
          </p:nvPr>
        </p:nvSpPr>
        <p:spPr/>
        <p:txBody>
          <a:bodyPr/>
          <a:lstStyle/>
          <a:p>
            <a:fld id="{7C4473FB-BA07-A64E-B624-6705744BA3D4}" type="slidenum">
              <a:rPr lang="en-US" smtClean="0"/>
              <a:t>5</a:t>
            </a:fld>
            <a:endParaRPr lang="en-US" dirty="0"/>
          </a:p>
        </p:txBody>
      </p:sp>
    </p:spTree>
    <p:extLst>
      <p:ext uri="{BB962C8B-B14F-4D97-AF65-F5344CB8AC3E}">
        <p14:creationId xmlns:p14="http://schemas.microsoft.com/office/powerpoint/2010/main" val="3060352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HR&amp; Payroll utilizes WinZip file encryption application.</a:t>
            </a:r>
          </a:p>
          <a:p>
            <a:endParaRPr lang="en-US" dirty="0"/>
          </a:p>
        </p:txBody>
      </p:sp>
      <p:sp>
        <p:nvSpPr>
          <p:cNvPr id="4" name="Slide Number Placeholder 3"/>
          <p:cNvSpPr>
            <a:spLocks noGrp="1"/>
          </p:cNvSpPr>
          <p:nvPr>
            <p:ph type="sldNum" sz="quarter" idx="5"/>
          </p:nvPr>
        </p:nvSpPr>
        <p:spPr/>
        <p:txBody>
          <a:bodyPr/>
          <a:lstStyle/>
          <a:p>
            <a:fld id="{7C4473FB-BA07-A64E-B624-6705744BA3D4}" type="slidenum">
              <a:rPr lang="en-US" smtClean="0"/>
              <a:t>33</a:t>
            </a:fld>
            <a:endParaRPr lang="en-US"/>
          </a:p>
        </p:txBody>
      </p:sp>
    </p:spTree>
    <p:extLst>
      <p:ext uri="{BB962C8B-B14F-4D97-AF65-F5344CB8AC3E}">
        <p14:creationId xmlns:p14="http://schemas.microsoft.com/office/powerpoint/2010/main" val="990269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CIARM sponsors an annual “</a:t>
            </a:r>
            <a:r>
              <a:rPr lang="en-US" altLang="en-US" dirty="0" err="1">
                <a:latin typeface="Arial" panose="020B0604020202020204" pitchFamily="34" charset="0"/>
              </a:rPr>
              <a:t>ShredderFest</a:t>
            </a:r>
            <a:r>
              <a:rPr lang="en-US" altLang="en-US" dirty="0">
                <a:latin typeface="Arial" panose="020B0604020202020204" pitchFamily="34" charset="0"/>
              </a:rPr>
              <a:t>” event during the month of October. If you are not certain on retention please check the </a:t>
            </a:r>
            <a:r>
              <a:rPr lang="en-US" altLang="en-US" b="1" dirty="0">
                <a:latin typeface="Arial" panose="020B0604020202020204" pitchFamily="34" charset="0"/>
              </a:rPr>
              <a:t>JWU Record Retention Policy </a:t>
            </a:r>
            <a:r>
              <a:rPr lang="en-US" altLang="en-US" dirty="0">
                <a:latin typeface="Arial" panose="020B0604020202020204" pitchFamily="34" charset="0"/>
              </a:rPr>
              <a:t>which is posted on the J Drive.</a:t>
            </a:r>
          </a:p>
        </p:txBody>
      </p:sp>
      <p:sp>
        <p:nvSpPr>
          <p:cNvPr id="4" name="Slide Number Placeholder 3"/>
          <p:cNvSpPr>
            <a:spLocks noGrp="1"/>
          </p:cNvSpPr>
          <p:nvPr>
            <p:ph type="sldNum" sz="quarter" idx="5"/>
          </p:nvPr>
        </p:nvSpPr>
        <p:spPr/>
        <p:txBody>
          <a:bodyPr/>
          <a:lstStyle/>
          <a:p>
            <a:fld id="{7C4473FB-BA07-A64E-B624-6705744BA3D4}" type="slidenum">
              <a:rPr lang="en-US" smtClean="0"/>
              <a:t>40</a:t>
            </a:fld>
            <a:endParaRPr lang="en-US"/>
          </a:p>
        </p:txBody>
      </p:sp>
    </p:spTree>
    <p:extLst>
      <p:ext uri="{BB962C8B-B14F-4D97-AF65-F5344CB8AC3E}">
        <p14:creationId xmlns:p14="http://schemas.microsoft.com/office/powerpoint/2010/main" val="107667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Provided a copy of PP detailing process.</a:t>
            </a:r>
          </a:p>
          <a:p>
            <a:endParaRPr lang="en-US" dirty="0"/>
          </a:p>
        </p:txBody>
      </p:sp>
      <p:sp>
        <p:nvSpPr>
          <p:cNvPr id="4" name="Slide Number Placeholder 3"/>
          <p:cNvSpPr>
            <a:spLocks noGrp="1"/>
          </p:cNvSpPr>
          <p:nvPr>
            <p:ph type="sldNum" sz="quarter" idx="5"/>
          </p:nvPr>
        </p:nvSpPr>
        <p:spPr/>
        <p:txBody>
          <a:bodyPr/>
          <a:lstStyle/>
          <a:p>
            <a:fld id="{7C4473FB-BA07-A64E-B624-6705744BA3D4}" type="slidenum">
              <a:rPr lang="en-US" smtClean="0"/>
              <a:t>43</a:t>
            </a:fld>
            <a:endParaRPr lang="en-US"/>
          </a:p>
        </p:txBody>
      </p:sp>
    </p:spTree>
    <p:extLst>
      <p:ext uri="{BB962C8B-B14F-4D97-AF65-F5344CB8AC3E}">
        <p14:creationId xmlns:p14="http://schemas.microsoft.com/office/powerpoint/2010/main" val="4210982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Good faith acquisition of personal information by a University employee or agent for University purposes does not constitute a security breach, provided the personal information is not used or subject to further unauthorized disclosure.  Contact ISM immediately to contain the situation.</a:t>
            </a:r>
          </a:p>
          <a:p>
            <a:endParaRPr lang="en-US" dirty="0"/>
          </a:p>
        </p:txBody>
      </p:sp>
      <p:sp>
        <p:nvSpPr>
          <p:cNvPr id="4" name="Slide Number Placeholder 3"/>
          <p:cNvSpPr>
            <a:spLocks noGrp="1"/>
          </p:cNvSpPr>
          <p:nvPr>
            <p:ph type="sldNum" sz="quarter" idx="5"/>
          </p:nvPr>
        </p:nvSpPr>
        <p:spPr/>
        <p:txBody>
          <a:bodyPr/>
          <a:lstStyle/>
          <a:p>
            <a:fld id="{7C4473FB-BA07-A64E-B624-6705744BA3D4}" type="slidenum">
              <a:rPr lang="en-US" smtClean="0"/>
              <a:t>44</a:t>
            </a:fld>
            <a:endParaRPr lang="en-US"/>
          </a:p>
        </p:txBody>
      </p:sp>
    </p:spTree>
    <p:extLst>
      <p:ext uri="{BB962C8B-B14F-4D97-AF65-F5344CB8AC3E}">
        <p14:creationId xmlns:p14="http://schemas.microsoft.com/office/powerpoint/2010/main" val="2996719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HIPAA/HITECH – protected health information (PHI); includes notification requirement, if PHI held by a covered entity or business associate</a:t>
            </a:r>
          </a:p>
          <a:p>
            <a:endParaRPr lang="en-US" dirty="0"/>
          </a:p>
        </p:txBody>
      </p:sp>
      <p:sp>
        <p:nvSpPr>
          <p:cNvPr id="4" name="Slide Number Placeholder 3"/>
          <p:cNvSpPr>
            <a:spLocks noGrp="1"/>
          </p:cNvSpPr>
          <p:nvPr>
            <p:ph type="sldNum" sz="quarter" idx="5"/>
          </p:nvPr>
        </p:nvSpPr>
        <p:spPr/>
        <p:txBody>
          <a:bodyPr/>
          <a:lstStyle/>
          <a:p>
            <a:fld id="{7C4473FB-BA07-A64E-B624-6705744BA3D4}" type="slidenum">
              <a:rPr lang="en-US" smtClean="0"/>
              <a:t>6</a:t>
            </a:fld>
            <a:endParaRPr lang="en-US" dirty="0"/>
          </a:p>
        </p:txBody>
      </p:sp>
    </p:spTree>
    <p:extLst>
      <p:ext uri="{BB962C8B-B14F-4D97-AF65-F5344CB8AC3E}">
        <p14:creationId xmlns:p14="http://schemas.microsoft.com/office/powerpoint/2010/main" val="1917338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ltLang="en-US" dirty="0">
                <a:latin typeface="Arial" panose="020B0604020202020204" pitchFamily="34" charset="0"/>
              </a:rPr>
              <a:t>First name or first initial and last name. </a:t>
            </a:r>
            <a:r>
              <a:rPr lang="en-US" altLang="en-US" dirty="0">
                <a:solidFill>
                  <a:srgbClr val="CC0000"/>
                </a:solidFill>
                <a:latin typeface="Arial" panose="020B0604020202020204" pitchFamily="34" charset="0"/>
              </a:rPr>
              <a:t>Common definition: PII is any piece of information which can potentially be used to uniquely identify, contact, or locate a single person.  PII can be used to expose individuals to identity theft and other crimes. </a:t>
            </a:r>
          </a:p>
          <a:p>
            <a:pPr marL="171450" indent="-171450">
              <a:buFontTx/>
              <a:buChar char="•"/>
            </a:pPr>
            <a:r>
              <a:rPr lang="en-US" altLang="en-US" b="1" dirty="0">
                <a:solidFill>
                  <a:srgbClr val="CC0000"/>
                </a:solidFill>
                <a:latin typeface="Arial" panose="020B0604020202020204" pitchFamily="34" charset="0"/>
              </a:rPr>
              <a:t>Not included within this category are medical records of employees received by the university in its capacity as an employer and workers’ compensation records. </a:t>
            </a:r>
            <a:endParaRPr lang="en-US" dirty="0"/>
          </a:p>
        </p:txBody>
      </p:sp>
      <p:sp>
        <p:nvSpPr>
          <p:cNvPr id="4" name="Slide Number Placeholder 3"/>
          <p:cNvSpPr>
            <a:spLocks noGrp="1"/>
          </p:cNvSpPr>
          <p:nvPr>
            <p:ph type="sldNum" sz="quarter" idx="5"/>
          </p:nvPr>
        </p:nvSpPr>
        <p:spPr/>
        <p:txBody>
          <a:bodyPr/>
          <a:lstStyle/>
          <a:p>
            <a:fld id="{7C4473FB-BA07-A64E-B624-6705744BA3D4}" type="slidenum">
              <a:rPr lang="en-US" smtClean="0"/>
              <a:t>8</a:t>
            </a:fld>
            <a:endParaRPr lang="en-US" dirty="0"/>
          </a:p>
        </p:txBody>
      </p:sp>
    </p:spTree>
    <p:extLst>
      <p:ext uri="{BB962C8B-B14F-4D97-AF65-F5344CB8AC3E}">
        <p14:creationId xmlns:p14="http://schemas.microsoft.com/office/powerpoint/2010/main" val="550681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name or first initial and last name with date of birth. </a:t>
            </a:r>
          </a:p>
          <a:p>
            <a:endParaRPr lang="en-US" dirty="0"/>
          </a:p>
        </p:txBody>
      </p:sp>
      <p:sp>
        <p:nvSpPr>
          <p:cNvPr id="4" name="Slide Number Placeholder 3"/>
          <p:cNvSpPr>
            <a:spLocks noGrp="1"/>
          </p:cNvSpPr>
          <p:nvPr>
            <p:ph type="sldNum" sz="quarter" idx="5"/>
          </p:nvPr>
        </p:nvSpPr>
        <p:spPr/>
        <p:txBody>
          <a:bodyPr/>
          <a:lstStyle/>
          <a:p>
            <a:fld id="{7C4473FB-BA07-A64E-B624-6705744BA3D4}" type="slidenum">
              <a:rPr lang="en-US" smtClean="0"/>
              <a:t>9</a:t>
            </a:fld>
            <a:endParaRPr lang="en-US" dirty="0"/>
          </a:p>
        </p:txBody>
      </p:sp>
    </p:spTree>
    <p:extLst>
      <p:ext uri="{BB962C8B-B14F-4D97-AF65-F5344CB8AC3E}">
        <p14:creationId xmlns:p14="http://schemas.microsoft.com/office/powerpoint/2010/main" val="518941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CIA Information Security Principles. SECURITY AWARENESS is set in context of Information Security.  This slide introduces some concepts that fall under information security.  Information security is ALWAYS in terms of CIA: Confidentiality is the ability to keep certain information private, to keep it from being shared inappropriately.  If information is shared inappropriately the organization can be held liable for the negative consequences to clients and for mitigation efforts.  THIS IS PRIVACY.</a:t>
            </a:r>
          </a:p>
          <a:p>
            <a:pPr eaLnBrk="1" hangingPunct="1"/>
            <a:r>
              <a:rPr lang="en-US" altLang="en-US" dirty="0">
                <a:latin typeface="Arial" panose="020B0604020202020204" pitchFamily="34" charset="0"/>
              </a:rPr>
              <a:t>Integrity is the ability to protect information and systems from malicious or accidental modification or corruption.  Integrity is ensuring that the data is what it represents, that it has not been modified or deleted in some way.  Programs will not be able to collect information or the information is worthless if it is not in a usable condition.  Availability is the reliable and timely access to data and resources by authorized individuals.  The public, the Entity and it’s partners soon become dependent on automated IT systems.  When these systems are down, users become frustrated and could avoid using automated systems in the future, thus increasing the Entity’s manual processing workload, or worse, delay or stop the delivery of services. </a:t>
            </a:r>
          </a:p>
          <a:p>
            <a:endParaRPr lang="en-US" dirty="0"/>
          </a:p>
        </p:txBody>
      </p:sp>
      <p:sp>
        <p:nvSpPr>
          <p:cNvPr id="4" name="Slide Number Placeholder 3"/>
          <p:cNvSpPr>
            <a:spLocks noGrp="1"/>
          </p:cNvSpPr>
          <p:nvPr>
            <p:ph type="sldNum" sz="quarter" idx="5"/>
          </p:nvPr>
        </p:nvSpPr>
        <p:spPr/>
        <p:txBody>
          <a:bodyPr/>
          <a:lstStyle/>
          <a:p>
            <a:fld id="{7C4473FB-BA07-A64E-B624-6705744BA3D4}" type="slidenum">
              <a:rPr lang="en-US" smtClean="0"/>
              <a:t>10</a:t>
            </a:fld>
            <a:endParaRPr lang="en-US" dirty="0"/>
          </a:p>
        </p:txBody>
      </p:sp>
    </p:spTree>
    <p:extLst>
      <p:ext uri="{BB962C8B-B14F-4D97-AF65-F5344CB8AC3E}">
        <p14:creationId xmlns:p14="http://schemas.microsoft.com/office/powerpoint/2010/main" val="3322049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https://www.phishlabs.com/blog/what-is-email-spoofing/</a:t>
            </a:r>
          </a:p>
        </p:txBody>
      </p:sp>
      <p:sp>
        <p:nvSpPr>
          <p:cNvPr id="4" name="Slide Number Placeholder 3"/>
          <p:cNvSpPr>
            <a:spLocks noGrp="1"/>
          </p:cNvSpPr>
          <p:nvPr>
            <p:ph type="sldNum" sz="quarter" idx="5"/>
          </p:nvPr>
        </p:nvSpPr>
        <p:spPr/>
        <p:txBody>
          <a:bodyPr/>
          <a:lstStyle/>
          <a:p>
            <a:fld id="{7C4473FB-BA07-A64E-B624-6705744BA3D4}" type="slidenum">
              <a:rPr lang="en-US" smtClean="0"/>
              <a:t>26</a:t>
            </a:fld>
            <a:endParaRPr lang="en-US"/>
          </a:p>
        </p:txBody>
      </p:sp>
    </p:spTree>
    <p:extLst>
      <p:ext uri="{BB962C8B-B14F-4D97-AF65-F5344CB8AC3E}">
        <p14:creationId xmlns:p14="http://schemas.microsoft.com/office/powerpoint/2010/main" val="1125992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Discuss “hovering” in more depth – potentially show example.</a:t>
            </a:r>
          </a:p>
          <a:p>
            <a:endParaRPr lang="en-US" dirty="0"/>
          </a:p>
        </p:txBody>
      </p:sp>
      <p:sp>
        <p:nvSpPr>
          <p:cNvPr id="4" name="Slide Number Placeholder 3"/>
          <p:cNvSpPr>
            <a:spLocks noGrp="1"/>
          </p:cNvSpPr>
          <p:nvPr>
            <p:ph type="sldNum" sz="quarter" idx="5"/>
          </p:nvPr>
        </p:nvSpPr>
        <p:spPr/>
        <p:txBody>
          <a:bodyPr/>
          <a:lstStyle/>
          <a:p>
            <a:fld id="{7C4473FB-BA07-A64E-B624-6705744BA3D4}" type="slidenum">
              <a:rPr lang="en-US" smtClean="0"/>
              <a:t>27</a:t>
            </a:fld>
            <a:endParaRPr lang="en-US"/>
          </a:p>
        </p:txBody>
      </p:sp>
    </p:spTree>
    <p:extLst>
      <p:ext uri="{BB962C8B-B14F-4D97-AF65-F5344CB8AC3E}">
        <p14:creationId xmlns:p14="http://schemas.microsoft.com/office/powerpoint/2010/main" val="3347378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Call </a:t>
            </a:r>
            <a:r>
              <a:rPr lang="en-US" sz="1200" b="0" i="0" u="none" strike="noStrike" kern="1200" dirty="0">
                <a:solidFill>
                  <a:schemeClr val="tx1"/>
                </a:solidFill>
                <a:effectLst/>
                <a:latin typeface="+mn-lt"/>
                <a:ea typeface="+mn-ea"/>
                <a:cs typeface="+mn-cs"/>
                <a:hlinkClick r:id="rId3"/>
              </a:rPr>
              <a:t>866-598-4357</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Call </a:t>
            </a:r>
            <a:r>
              <a:rPr lang="en-US" sz="1200" b="0" i="0" u="none" strike="noStrike" kern="1200" dirty="0">
                <a:solidFill>
                  <a:schemeClr val="tx1"/>
                </a:solidFill>
                <a:effectLst/>
                <a:latin typeface="+mn-lt"/>
                <a:ea typeface="+mn-ea"/>
                <a:cs typeface="+mn-cs"/>
                <a:hlinkClick r:id="rId4"/>
              </a:rPr>
              <a:t>401-598-4357</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Email </a:t>
            </a:r>
            <a:r>
              <a:rPr lang="en-US" sz="1200" b="0" i="0" u="none" strike="noStrike" kern="1200" dirty="0">
                <a:solidFill>
                  <a:schemeClr val="tx1"/>
                </a:solidFill>
                <a:effectLst/>
                <a:latin typeface="+mn-lt"/>
                <a:ea typeface="+mn-ea"/>
                <a:cs typeface="+mn-cs"/>
                <a:hlinkClick r:id="rId5"/>
              </a:rPr>
              <a:t>it@jwu.edu</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Fax 401-598-1511</a:t>
            </a:r>
          </a:p>
          <a:p>
            <a:endParaRPr lang="en-US" dirty="0"/>
          </a:p>
        </p:txBody>
      </p:sp>
      <p:sp>
        <p:nvSpPr>
          <p:cNvPr id="4" name="Slide Number Placeholder 3"/>
          <p:cNvSpPr>
            <a:spLocks noGrp="1"/>
          </p:cNvSpPr>
          <p:nvPr>
            <p:ph type="sldNum" sz="quarter" idx="5"/>
          </p:nvPr>
        </p:nvSpPr>
        <p:spPr/>
        <p:txBody>
          <a:bodyPr/>
          <a:lstStyle/>
          <a:p>
            <a:fld id="{7C4473FB-BA07-A64E-B624-6705744BA3D4}" type="slidenum">
              <a:rPr lang="en-US" smtClean="0"/>
              <a:t>30</a:t>
            </a:fld>
            <a:endParaRPr lang="en-US"/>
          </a:p>
        </p:txBody>
      </p:sp>
    </p:spTree>
    <p:extLst>
      <p:ext uri="{BB962C8B-B14F-4D97-AF65-F5344CB8AC3E}">
        <p14:creationId xmlns:p14="http://schemas.microsoft.com/office/powerpoint/2010/main" val="1236823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Protect the devices from loss and damage. G Drive for email archives, working versions of documents. H Drive shared files owned by JWU needed to be accessed by more than one user.</a:t>
            </a:r>
          </a:p>
          <a:p>
            <a:endParaRPr lang="en-US" dirty="0"/>
          </a:p>
        </p:txBody>
      </p:sp>
      <p:sp>
        <p:nvSpPr>
          <p:cNvPr id="4" name="Slide Number Placeholder 3"/>
          <p:cNvSpPr>
            <a:spLocks noGrp="1"/>
          </p:cNvSpPr>
          <p:nvPr>
            <p:ph type="sldNum" sz="quarter" idx="5"/>
          </p:nvPr>
        </p:nvSpPr>
        <p:spPr/>
        <p:txBody>
          <a:bodyPr/>
          <a:lstStyle/>
          <a:p>
            <a:fld id="{7C4473FB-BA07-A64E-B624-6705744BA3D4}" type="slidenum">
              <a:rPr lang="en-US" smtClean="0"/>
              <a:t>32</a:t>
            </a:fld>
            <a:endParaRPr lang="en-US"/>
          </a:p>
        </p:txBody>
      </p:sp>
    </p:spTree>
    <p:extLst>
      <p:ext uri="{BB962C8B-B14F-4D97-AF65-F5344CB8AC3E}">
        <p14:creationId xmlns:p14="http://schemas.microsoft.com/office/powerpoint/2010/main" val="21721047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44213-03A7-C745-942C-5A459450DBE4}"/>
              </a:ext>
            </a:extLst>
          </p:cNvPr>
          <p:cNvSpPr>
            <a:spLocks noGrp="1"/>
          </p:cNvSpPr>
          <p:nvPr>
            <p:ph type="ctrTitle"/>
          </p:nvPr>
        </p:nvSpPr>
        <p:spPr>
          <a:xfrm>
            <a:off x="685800" y="1143000"/>
            <a:ext cx="6263640" cy="1603327"/>
          </a:xfrm>
        </p:spPr>
        <p:txBody>
          <a:bodyPr lIns="0" tIns="0" rIns="0" bIns="0" anchor="b">
            <a:noAutofit/>
          </a:bodyPr>
          <a:lstStyle>
            <a:lvl1pPr algn="l">
              <a:defRPr sz="2400" cap="all"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D4A2F45-29CF-3447-841C-6D8F32A0A519}"/>
              </a:ext>
            </a:extLst>
          </p:cNvPr>
          <p:cNvSpPr>
            <a:spLocks noGrp="1"/>
          </p:cNvSpPr>
          <p:nvPr>
            <p:ph type="subTitle" idx="1"/>
          </p:nvPr>
        </p:nvSpPr>
        <p:spPr>
          <a:xfrm>
            <a:off x="1463040" y="3108960"/>
            <a:ext cx="5486400" cy="1369355"/>
          </a:xfrm>
        </p:spPr>
        <p:txBody>
          <a:bodyPr lIns="0" tIns="0" rIns="0" bIns="0"/>
          <a:lstStyle>
            <a:lvl1pPr marL="0" indent="0" algn="l">
              <a:lnSpc>
                <a:spcPts val="2800"/>
              </a:lnSpc>
              <a:buNone/>
              <a:defRPr sz="2000" spc="50" baseline="0">
                <a:solidFill>
                  <a:schemeClr val="tx1">
                    <a:lumMod val="75000"/>
                    <a:lumOff val="25000"/>
                  </a:schemeClr>
                </a:solidFill>
                <a:latin typeface="Myriad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7976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One Column">
    <p:spTree>
      <p:nvGrpSpPr>
        <p:cNvPr id="1" name=""/>
        <p:cNvGrpSpPr/>
        <p:nvPr/>
      </p:nvGrpSpPr>
      <p:grpSpPr>
        <a:xfrm>
          <a:off x="0" y="0"/>
          <a:ext cx="0" cy="0"/>
          <a:chOff x="0" y="0"/>
          <a:chExt cx="0" cy="0"/>
        </a:xfrm>
      </p:grpSpPr>
      <p:sp>
        <p:nvSpPr>
          <p:cNvPr id="9" name="Footer Placeholder 4"/>
          <p:cNvSpPr>
            <a:spLocks noGrp="1"/>
          </p:cNvSpPr>
          <p:nvPr>
            <p:ph type="ftr" sz="quarter" idx="3"/>
          </p:nvPr>
        </p:nvSpPr>
        <p:spPr>
          <a:xfrm>
            <a:off x="708596" y="5887191"/>
            <a:ext cx="10873805" cy="365125"/>
          </a:xfrm>
          <a:prstGeom prst="rect">
            <a:avLst/>
          </a:prstGeom>
        </p:spPr>
        <p:txBody>
          <a:bodyPr/>
          <a:lstStyle>
            <a:lvl1pPr algn="l">
              <a:defRPr sz="1200"/>
            </a:lvl1pPr>
          </a:lstStyle>
          <a:p>
            <a:r>
              <a:rPr lang="en-US" dirty="0"/>
              <a:t>Information Security</a:t>
            </a:r>
          </a:p>
        </p:txBody>
      </p:sp>
      <p:sp>
        <p:nvSpPr>
          <p:cNvPr id="16" name="Title Placeholder 1"/>
          <p:cNvSpPr>
            <a:spLocks noGrp="1"/>
          </p:cNvSpPr>
          <p:nvPr>
            <p:ph type="title"/>
          </p:nvPr>
        </p:nvSpPr>
        <p:spPr>
          <a:xfrm>
            <a:off x="708596" y="467443"/>
            <a:ext cx="10873805" cy="6096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8" name="Content Placeholder 2"/>
          <p:cNvSpPr>
            <a:spLocks noGrp="1"/>
          </p:cNvSpPr>
          <p:nvPr>
            <p:ph sz="half" idx="10"/>
          </p:nvPr>
        </p:nvSpPr>
        <p:spPr>
          <a:xfrm>
            <a:off x="708596" y="1522521"/>
            <a:ext cx="10873805" cy="4280662"/>
          </a:xfrm>
          <a:prstGeom prst="rect">
            <a:avLst/>
          </a:prstGeom>
        </p:spPr>
        <p:txBody>
          <a:bodyPr/>
          <a:lstStyle>
            <a:lvl1pPr>
              <a:defRPr sz="2600"/>
            </a:lvl1pPr>
            <a:lvl2pPr>
              <a:defRPr sz="22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03024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7E367E-50C4-C845-9B02-8DF34250214B}"/>
              </a:ext>
            </a:extLst>
          </p:cNvPr>
          <p:cNvSpPr>
            <a:spLocks noGrp="1"/>
          </p:cNvSpPr>
          <p:nvPr>
            <p:ph idx="1"/>
          </p:nvPr>
        </p:nvSpPr>
        <p:spPr>
          <a:xfrm>
            <a:off x="3581401" y="1737360"/>
            <a:ext cx="7664776" cy="4114798"/>
          </a:xfrm>
        </p:spPr>
        <p:txBody>
          <a:bodyPr anchor="ctr" anchorCtr="0"/>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2019548-DB3A-0E49-B5AD-2D109636A585}"/>
              </a:ext>
            </a:extLst>
          </p:cNvPr>
          <p:cNvSpPr>
            <a:spLocks noGrp="1"/>
          </p:cNvSpPr>
          <p:nvPr>
            <p:ph type="title"/>
          </p:nvPr>
        </p:nvSpPr>
        <p:spPr/>
        <p:txBody>
          <a:bodyPr/>
          <a:lstStyle>
            <a:lvl1pPr>
              <a:defRPr cap="all" baseline="0"/>
            </a:lvl1pPr>
          </a:lstStyle>
          <a:p>
            <a:r>
              <a:rPr lang="en-US"/>
              <a:t>Click to edit Master title style</a:t>
            </a:r>
          </a:p>
        </p:txBody>
      </p:sp>
      <p:sp>
        <p:nvSpPr>
          <p:cNvPr id="8" name="Date Placeholder 7">
            <a:extLst>
              <a:ext uri="{FF2B5EF4-FFF2-40B4-BE49-F238E27FC236}">
                <a16:creationId xmlns:a16="http://schemas.microsoft.com/office/drawing/2014/main" id="{59397169-E79F-BB48-B2E3-DE771AE92A05}"/>
              </a:ext>
            </a:extLst>
          </p:cNvPr>
          <p:cNvSpPr>
            <a:spLocks noGrp="1"/>
          </p:cNvSpPr>
          <p:nvPr>
            <p:ph type="dt" sz="half" idx="10"/>
          </p:nvPr>
        </p:nvSpPr>
        <p:spPr/>
        <p:txBody>
          <a:bodyPr/>
          <a:lstStyle/>
          <a:p>
            <a:fld id="{9F7588F7-28EF-492C-B347-EF0D63DAC845}" type="datetime4">
              <a:rPr lang="en-US" smtClean="0"/>
              <a:t>January 25, 2023</a:t>
            </a:fld>
            <a:endParaRPr lang="en-US" dirty="0"/>
          </a:p>
        </p:txBody>
      </p:sp>
      <p:sp>
        <p:nvSpPr>
          <p:cNvPr id="9" name="Footer Placeholder 8">
            <a:extLst>
              <a:ext uri="{FF2B5EF4-FFF2-40B4-BE49-F238E27FC236}">
                <a16:creationId xmlns:a16="http://schemas.microsoft.com/office/drawing/2014/main" id="{C66AEFFA-E9C2-3C48-A90B-206C474EC3CA}"/>
              </a:ext>
            </a:extLst>
          </p:cNvPr>
          <p:cNvSpPr>
            <a:spLocks noGrp="1"/>
          </p:cNvSpPr>
          <p:nvPr>
            <p:ph type="ftr" sz="quarter" idx="11"/>
          </p:nvPr>
        </p:nvSpPr>
        <p:spPr/>
        <p:txBody>
          <a:bodyPr/>
          <a:lstStyle/>
          <a:p>
            <a:r>
              <a:rPr lang="en-US" dirty="0"/>
              <a:t>Information Security</a:t>
            </a:r>
          </a:p>
        </p:txBody>
      </p:sp>
      <p:sp>
        <p:nvSpPr>
          <p:cNvPr id="10" name="Slide Number Placeholder 9">
            <a:extLst>
              <a:ext uri="{FF2B5EF4-FFF2-40B4-BE49-F238E27FC236}">
                <a16:creationId xmlns:a16="http://schemas.microsoft.com/office/drawing/2014/main" id="{A6ABEC69-7029-8C4B-8134-7EA25501D80D}"/>
              </a:ext>
            </a:extLst>
          </p:cNvPr>
          <p:cNvSpPr>
            <a:spLocks noGrp="1"/>
          </p:cNvSpPr>
          <p:nvPr>
            <p:ph type="sldNum" sz="quarter" idx="12"/>
          </p:nvPr>
        </p:nvSpPr>
        <p:spPr/>
        <p:txBody>
          <a:bodyPr/>
          <a:lstStyle/>
          <a:p>
            <a:fld id="{8C683E5E-8327-AD48-8710-552548F43254}" type="slidenum">
              <a:rPr lang="en-US" smtClean="0"/>
              <a:pPr/>
              <a:t>‹#›</a:t>
            </a:fld>
            <a:endParaRPr lang="en-US" dirty="0"/>
          </a:p>
        </p:txBody>
      </p:sp>
    </p:spTree>
    <p:extLst>
      <p:ext uri="{BB962C8B-B14F-4D97-AF65-F5344CB8AC3E}">
        <p14:creationId xmlns:p14="http://schemas.microsoft.com/office/powerpoint/2010/main" val="1614005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53DD535-54C9-B848-BC3B-39D07CD96D1D}"/>
              </a:ext>
            </a:extLst>
          </p:cNvPr>
          <p:cNvSpPr>
            <a:spLocks noGrp="1"/>
          </p:cNvSpPr>
          <p:nvPr>
            <p:ph sz="half" idx="2"/>
          </p:nvPr>
        </p:nvSpPr>
        <p:spPr>
          <a:xfrm>
            <a:off x="1005838" y="1737359"/>
            <a:ext cx="4937761" cy="4114801"/>
          </a:xfrm>
        </p:spPr>
        <p:txBody>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EB9F1734-1FC7-3E45-B41B-FD8106357ACC}"/>
              </a:ext>
            </a:extLst>
          </p:cNvPr>
          <p:cNvSpPr>
            <a:spLocks noGrp="1"/>
          </p:cNvSpPr>
          <p:nvPr>
            <p:ph sz="quarter" idx="4"/>
          </p:nvPr>
        </p:nvSpPr>
        <p:spPr>
          <a:xfrm>
            <a:off x="6309360" y="1737359"/>
            <a:ext cx="4936816" cy="4114801"/>
          </a:xfrm>
        </p:spPr>
        <p:txBody>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48399339-976E-7548-BC9B-DB5FA6A7444A}"/>
              </a:ext>
            </a:extLst>
          </p:cNvPr>
          <p:cNvSpPr>
            <a:spLocks noGrp="1"/>
          </p:cNvSpPr>
          <p:nvPr>
            <p:ph type="title"/>
          </p:nvPr>
        </p:nvSpPr>
        <p:spPr/>
        <p:txBody>
          <a:bodyPr/>
          <a:lstStyle>
            <a:lvl1pPr>
              <a:defRPr cap="all" baseline="0"/>
            </a:lvl1pPr>
          </a:lstStyle>
          <a:p>
            <a:r>
              <a:rPr lang="en-US"/>
              <a:t>Click to edit Master title style</a:t>
            </a:r>
          </a:p>
        </p:txBody>
      </p:sp>
      <p:sp>
        <p:nvSpPr>
          <p:cNvPr id="8" name="Date Placeholder 7">
            <a:extLst>
              <a:ext uri="{FF2B5EF4-FFF2-40B4-BE49-F238E27FC236}">
                <a16:creationId xmlns:a16="http://schemas.microsoft.com/office/drawing/2014/main" id="{C31CED64-927A-D848-865C-57DD564D1F2E}"/>
              </a:ext>
            </a:extLst>
          </p:cNvPr>
          <p:cNvSpPr>
            <a:spLocks noGrp="1"/>
          </p:cNvSpPr>
          <p:nvPr>
            <p:ph type="dt" sz="half" idx="10"/>
          </p:nvPr>
        </p:nvSpPr>
        <p:spPr/>
        <p:txBody>
          <a:bodyPr/>
          <a:lstStyle/>
          <a:p>
            <a:fld id="{BBACE401-88FB-4EDD-902F-D10C6D0C27C0}" type="datetime4">
              <a:rPr lang="en-US" smtClean="0"/>
              <a:t>January 25, 2023</a:t>
            </a:fld>
            <a:endParaRPr lang="en-US" dirty="0"/>
          </a:p>
        </p:txBody>
      </p:sp>
      <p:sp>
        <p:nvSpPr>
          <p:cNvPr id="9" name="Footer Placeholder 8">
            <a:extLst>
              <a:ext uri="{FF2B5EF4-FFF2-40B4-BE49-F238E27FC236}">
                <a16:creationId xmlns:a16="http://schemas.microsoft.com/office/drawing/2014/main" id="{28949DEB-25F7-8A42-BBA3-33C6052EBABA}"/>
              </a:ext>
            </a:extLst>
          </p:cNvPr>
          <p:cNvSpPr>
            <a:spLocks noGrp="1"/>
          </p:cNvSpPr>
          <p:nvPr>
            <p:ph type="ftr" sz="quarter" idx="11"/>
          </p:nvPr>
        </p:nvSpPr>
        <p:spPr/>
        <p:txBody>
          <a:bodyPr/>
          <a:lstStyle/>
          <a:p>
            <a:r>
              <a:rPr lang="en-US" dirty="0"/>
              <a:t>Information Security</a:t>
            </a:r>
          </a:p>
        </p:txBody>
      </p:sp>
      <p:sp>
        <p:nvSpPr>
          <p:cNvPr id="13" name="Slide Number Placeholder 12">
            <a:extLst>
              <a:ext uri="{FF2B5EF4-FFF2-40B4-BE49-F238E27FC236}">
                <a16:creationId xmlns:a16="http://schemas.microsoft.com/office/drawing/2014/main" id="{04F0A6DB-632E-6645-99A7-E19A577A8E83}"/>
              </a:ext>
            </a:extLst>
          </p:cNvPr>
          <p:cNvSpPr>
            <a:spLocks noGrp="1"/>
          </p:cNvSpPr>
          <p:nvPr>
            <p:ph type="sldNum" sz="quarter" idx="12"/>
          </p:nvPr>
        </p:nvSpPr>
        <p:spPr/>
        <p:txBody>
          <a:bodyPr/>
          <a:lstStyle/>
          <a:p>
            <a:fld id="{8C683E5E-8327-AD48-8710-552548F43254}" type="slidenum">
              <a:rPr lang="en-US" smtClean="0"/>
              <a:pPr/>
              <a:t>‹#›</a:t>
            </a:fld>
            <a:endParaRPr lang="en-US" dirty="0"/>
          </a:p>
        </p:txBody>
      </p:sp>
    </p:spTree>
    <p:extLst>
      <p:ext uri="{BB962C8B-B14F-4D97-AF65-F5344CB8AC3E}">
        <p14:creationId xmlns:p14="http://schemas.microsoft.com/office/powerpoint/2010/main" val="174782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6D6899-6A96-BB4F-AADF-0919C90F17C7}"/>
              </a:ext>
            </a:extLst>
          </p:cNvPr>
          <p:cNvSpPr>
            <a:spLocks noGrp="1"/>
          </p:cNvSpPr>
          <p:nvPr>
            <p:ph type="body" idx="1"/>
          </p:nvPr>
        </p:nvSpPr>
        <p:spPr>
          <a:xfrm>
            <a:off x="1005839" y="1645921"/>
            <a:ext cx="4937762" cy="548640"/>
          </a:xfrm>
        </p:spPr>
        <p:txBody>
          <a:bodyPr anchor="b"/>
          <a:lstStyle>
            <a:lvl1pPr marL="0" indent="0">
              <a:buNone/>
              <a:defRPr sz="2000" b="0" i="0">
                <a:solidFill>
                  <a:schemeClr val="tx2"/>
                </a:solidFill>
                <a:latin typeface="Myriad Pro Semibold"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53DD535-54C9-B848-BC3B-39D07CD96D1D}"/>
              </a:ext>
            </a:extLst>
          </p:cNvPr>
          <p:cNvSpPr>
            <a:spLocks noGrp="1"/>
          </p:cNvSpPr>
          <p:nvPr>
            <p:ph sz="half" idx="2"/>
          </p:nvPr>
        </p:nvSpPr>
        <p:spPr>
          <a:xfrm>
            <a:off x="1005838" y="2322195"/>
            <a:ext cx="4937761" cy="3529965"/>
          </a:xfrm>
        </p:spPr>
        <p:txBody>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7694360-2429-3541-BB01-762893D2C304}"/>
              </a:ext>
            </a:extLst>
          </p:cNvPr>
          <p:cNvSpPr>
            <a:spLocks noGrp="1"/>
          </p:cNvSpPr>
          <p:nvPr>
            <p:ph type="body" sz="quarter" idx="3"/>
          </p:nvPr>
        </p:nvSpPr>
        <p:spPr>
          <a:xfrm>
            <a:off x="6309360" y="1645920"/>
            <a:ext cx="4936816" cy="548641"/>
          </a:xfrm>
        </p:spPr>
        <p:txBody>
          <a:bodyPr anchor="b"/>
          <a:lstStyle>
            <a:lvl1pPr marL="0" indent="0">
              <a:buNone/>
              <a:defRPr sz="2000" b="0" i="0">
                <a:solidFill>
                  <a:schemeClr val="tx2"/>
                </a:solidFill>
                <a:latin typeface="Myriad Pro Semibold"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B9F1734-1FC7-3E45-B41B-FD8106357ACC}"/>
              </a:ext>
            </a:extLst>
          </p:cNvPr>
          <p:cNvSpPr>
            <a:spLocks noGrp="1"/>
          </p:cNvSpPr>
          <p:nvPr>
            <p:ph sz="quarter" idx="4"/>
          </p:nvPr>
        </p:nvSpPr>
        <p:spPr>
          <a:xfrm>
            <a:off x="6309360" y="2322195"/>
            <a:ext cx="4936816" cy="3529965"/>
          </a:xfrm>
        </p:spPr>
        <p:txBody>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48399339-976E-7548-BC9B-DB5FA6A7444A}"/>
              </a:ext>
            </a:extLst>
          </p:cNvPr>
          <p:cNvSpPr>
            <a:spLocks noGrp="1"/>
          </p:cNvSpPr>
          <p:nvPr>
            <p:ph type="title"/>
          </p:nvPr>
        </p:nvSpPr>
        <p:spPr/>
        <p:txBody>
          <a:bodyPr/>
          <a:lstStyle>
            <a:lvl1pPr>
              <a:defRPr cap="all" baseline="0"/>
            </a:lvl1pPr>
          </a:lstStyle>
          <a:p>
            <a:r>
              <a:rPr lang="en-US"/>
              <a:t>Click to edit Master title style</a:t>
            </a:r>
          </a:p>
        </p:txBody>
      </p:sp>
      <p:sp>
        <p:nvSpPr>
          <p:cNvPr id="8" name="Date Placeholder 7">
            <a:extLst>
              <a:ext uri="{FF2B5EF4-FFF2-40B4-BE49-F238E27FC236}">
                <a16:creationId xmlns:a16="http://schemas.microsoft.com/office/drawing/2014/main" id="{C31CED64-927A-D848-865C-57DD564D1F2E}"/>
              </a:ext>
            </a:extLst>
          </p:cNvPr>
          <p:cNvSpPr>
            <a:spLocks noGrp="1"/>
          </p:cNvSpPr>
          <p:nvPr>
            <p:ph type="dt" sz="half" idx="10"/>
          </p:nvPr>
        </p:nvSpPr>
        <p:spPr/>
        <p:txBody>
          <a:bodyPr/>
          <a:lstStyle/>
          <a:p>
            <a:fld id="{DB23CA6C-D5BF-45A4-B33E-97633AE37114}" type="datetime4">
              <a:rPr lang="en-US" smtClean="0"/>
              <a:t>January 25, 2023</a:t>
            </a:fld>
            <a:endParaRPr lang="en-US" dirty="0"/>
          </a:p>
        </p:txBody>
      </p:sp>
      <p:sp>
        <p:nvSpPr>
          <p:cNvPr id="9" name="Footer Placeholder 8">
            <a:extLst>
              <a:ext uri="{FF2B5EF4-FFF2-40B4-BE49-F238E27FC236}">
                <a16:creationId xmlns:a16="http://schemas.microsoft.com/office/drawing/2014/main" id="{28949DEB-25F7-8A42-BBA3-33C6052EBABA}"/>
              </a:ext>
            </a:extLst>
          </p:cNvPr>
          <p:cNvSpPr>
            <a:spLocks noGrp="1"/>
          </p:cNvSpPr>
          <p:nvPr>
            <p:ph type="ftr" sz="quarter" idx="11"/>
          </p:nvPr>
        </p:nvSpPr>
        <p:spPr/>
        <p:txBody>
          <a:bodyPr/>
          <a:lstStyle/>
          <a:p>
            <a:r>
              <a:rPr lang="en-US" dirty="0"/>
              <a:t>Information Security</a:t>
            </a:r>
          </a:p>
        </p:txBody>
      </p:sp>
      <p:sp>
        <p:nvSpPr>
          <p:cNvPr id="13" name="Slide Number Placeholder 12">
            <a:extLst>
              <a:ext uri="{FF2B5EF4-FFF2-40B4-BE49-F238E27FC236}">
                <a16:creationId xmlns:a16="http://schemas.microsoft.com/office/drawing/2014/main" id="{04F0A6DB-632E-6645-99A7-E19A577A8E83}"/>
              </a:ext>
            </a:extLst>
          </p:cNvPr>
          <p:cNvSpPr>
            <a:spLocks noGrp="1"/>
          </p:cNvSpPr>
          <p:nvPr>
            <p:ph type="sldNum" sz="quarter" idx="12"/>
          </p:nvPr>
        </p:nvSpPr>
        <p:spPr/>
        <p:txBody>
          <a:bodyPr/>
          <a:lstStyle/>
          <a:p>
            <a:fld id="{8C683E5E-8327-AD48-8710-552548F43254}" type="slidenum">
              <a:rPr lang="en-US" smtClean="0"/>
              <a:pPr/>
              <a:t>‹#›</a:t>
            </a:fld>
            <a:endParaRPr lang="en-US" dirty="0"/>
          </a:p>
        </p:txBody>
      </p:sp>
    </p:spTree>
    <p:extLst>
      <p:ext uri="{BB962C8B-B14F-4D97-AF65-F5344CB8AC3E}">
        <p14:creationId xmlns:p14="http://schemas.microsoft.com/office/powerpoint/2010/main" val="169592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67D6F4E-D8A8-134F-AD1E-AF2106F6EDA6}"/>
              </a:ext>
            </a:extLst>
          </p:cNvPr>
          <p:cNvSpPr>
            <a:spLocks noGrp="1"/>
          </p:cNvSpPr>
          <p:nvPr>
            <p:ph sz="half" idx="2"/>
          </p:nvPr>
        </p:nvSpPr>
        <p:spPr>
          <a:xfrm>
            <a:off x="6306532" y="1737374"/>
            <a:ext cx="4939644" cy="4114784"/>
          </a:xfrm>
        </p:spPr>
        <p:txBody>
          <a:bodyPr anchor="ctr" anchorCtr="0"/>
          <a:lstStyle>
            <a:lvl1pPr marL="64008" indent="0">
              <a:lnSpc>
                <a:spcPts val="2400"/>
              </a:lnSpc>
              <a:buNone/>
              <a:defRPr>
                <a:solidFill>
                  <a:schemeClr val="tx1">
                    <a:lumMod val="75000"/>
                    <a:lumOff val="25000"/>
                  </a:schemeClr>
                </a:solidFill>
              </a:defRPr>
            </a:lvl1pPr>
            <a:lvl2pPr marL="521208" indent="0">
              <a:lnSpc>
                <a:spcPts val="2400"/>
              </a:lnSpc>
              <a:buNone/>
              <a:defRPr>
                <a:solidFill>
                  <a:schemeClr val="tx1">
                    <a:lumMod val="75000"/>
                    <a:lumOff val="25000"/>
                  </a:schemeClr>
                </a:solidFill>
              </a:defRPr>
            </a:lvl2pPr>
            <a:lvl3pPr marL="978408" indent="0">
              <a:lnSpc>
                <a:spcPts val="2400"/>
              </a:lnSpc>
              <a:buNone/>
              <a:defRPr>
                <a:solidFill>
                  <a:schemeClr val="tx1">
                    <a:lumMod val="75000"/>
                    <a:lumOff val="25000"/>
                  </a:schemeClr>
                </a:solidFill>
              </a:defRPr>
            </a:lvl3pPr>
            <a:lvl4pPr marL="1435608" indent="0">
              <a:lnSpc>
                <a:spcPts val="2400"/>
              </a:lnSpc>
              <a:buNone/>
              <a:defRPr>
                <a:solidFill>
                  <a:schemeClr val="tx1">
                    <a:lumMod val="75000"/>
                    <a:lumOff val="25000"/>
                  </a:schemeClr>
                </a:solidFill>
              </a:defRPr>
            </a:lvl4pPr>
            <a:lvl5pPr marL="1892808" indent="0">
              <a:lnSpc>
                <a:spcPts val="2400"/>
              </a:lnSpc>
              <a:buNone/>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10">
            <a:extLst>
              <a:ext uri="{FF2B5EF4-FFF2-40B4-BE49-F238E27FC236}">
                <a16:creationId xmlns:a16="http://schemas.microsoft.com/office/drawing/2014/main" id="{9996923B-ED01-AF41-A118-AD66AE5AE0A1}"/>
              </a:ext>
            </a:extLst>
          </p:cNvPr>
          <p:cNvSpPr>
            <a:spLocks noGrp="1"/>
          </p:cNvSpPr>
          <p:nvPr>
            <p:ph type="dt" sz="half" idx="10"/>
          </p:nvPr>
        </p:nvSpPr>
        <p:spPr/>
        <p:txBody>
          <a:bodyPr/>
          <a:lstStyle/>
          <a:p>
            <a:fld id="{6150FCF2-2773-4B9F-87F3-7C022A148F32}" type="datetime4">
              <a:rPr lang="en-US" smtClean="0"/>
              <a:t>January 25, 2023</a:t>
            </a:fld>
            <a:endParaRPr lang="en-US" dirty="0"/>
          </a:p>
        </p:txBody>
      </p:sp>
      <p:sp>
        <p:nvSpPr>
          <p:cNvPr id="12" name="Footer Placeholder 11">
            <a:extLst>
              <a:ext uri="{FF2B5EF4-FFF2-40B4-BE49-F238E27FC236}">
                <a16:creationId xmlns:a16="http://schemas.microsoft.com/office/drawing/2014/main" id="{63223524-7610-1A41-8B14-60134B06D9F3}"/>
              </a:ext>
            </a:extLst>
          </p:cNvPr>
          <p:cNvSpPr>
            <a:spLocks noGrp="1"/>
          </p:cNvSpPr>
          <p:nvPr>
            <p:ph type="ftr" sz="quarter" idx="11"/>
          </p:nvPr>
        </p:nvSpPr>
        <p:spPr/>
        <p:txBody>
          <a:bodyPr/>
          <a:lstStyle/>
          <a:p>
            <a:r>
              <a:rPr lang="en-US" dirty="0"/>
              <a:t>Information Security</a:t>
            </a:r>
          </a:p>
        </p:txBody>
      </p:sp>
      <p:sp>
        <p:nvSpPr>
          <p:cNvPr id="13" name="Slide Number Placeholder 12">
            <a:extLst>
              <a:ext uri="{FF2B5EF4-FFF2-40B4-BE49-F238E27FC236}">
                <a16:creationId xmlns:a16="http://schemas.microsoft.com/office/drawing/2014/main" id="{C67F1DDF-C6EA-0E4A-AD74-9304F2B729F5}"/>
              </a:ext>
            </a:extLst>
          </p:cNvPr>
          <p:cNvSpPr>
            <a:spLocks noGrp="1"/>
          </p:cNvSpPr>
          <p:nvPr>
            <p:ph type="sldNum" sz="quarter" idx="12"/>
          </p:nvPr>
        </p:nvSpPr>
        <p:spPr/>
        <p:txBody>
          <a:bodyPr/>
          <a:lstStyle/>
          <a:p>
            <a:fld id="{8C683E5E-8327-AD48-8710-552548F43254}" type="slidenum">
              <a:rPr lang="en-US" smtClean="0"/>
              <a:pPr/>
              <a:t>‹#›</a:t>
            </a:fld>
            <a:endParaRPr lang="en-US" dirty="0"/>
          </a:p>
        </p:txBody>
      </p:sp>
      <p:sp>
        <p:nvSpPr>
          <p:cNvPr id="5" name="Title 4">
            <a:extLst>
              <a:ext uri="{FF2B5EF4-FFF2-40B4-BE49-F238E27FC236}">
                <a16:creationId xmlns:a16="http://schemas.microsoft.com/office/drawing/2014/main" id="{154DAC6C-1C3A-5042-9B8A-2C2FDC2C843F}"/>
              </a:ext>
            </a:extLst>
          </p:cNvPr>
          <p:cNvSpPr>
            <a:spLocks noGrp="1"/>
          </p:cNvSpPr>
          <p:nvPr>
            <p:ph type="title"/>
          </p:nvPr>
        </p:nvSpPr>
        <p:spPr/>
        <p:txBody>
          <a:bodyPr/>
          <a:lstStyle>
            <a:lvl1pPr>
              <a:defRPr cap="all" baseline="0"/>
            </a:lvl1pPr>
          </a:lstStyle>
          <a:p>
            <a:r>
              <a:rPr lang="en-US"/>
              <a:t>Click to edit Master title style</a:t>
            </a:r>
          </a:p>
        </p:txBody>
      </p:sp>
      <p:sp>
        <p:nvSpPr>
          <p:cNvPr id="6" name="Picture Placeholder 5">
            <a:extLst>
              <a:ext uri="{FF2B5EF4-FFF2-40B4-BE49-F238E27FC236}">
                <a16:creationId xmlns:a16="http://schemas.microsoft.com/office/drawing/2014/main" id="{C5D4F03A-2B3E-5946-A39B-A89FB9907E05}"/>
              </a:ext>
            </a:extLst>
          </p:cNvPr>
          <p:cNvSpPr>
            <a:spLocks noGrp="1"/>
          </p:cNvSpPr>
          <p:nvPr>
            <p:ph type="pic" sz="quarter" idx="13"/>
          </p:nvPr>
        </p:nvSpPr>
        <p:spPr>
          <a:xfrm>
            <a:off x="1005839" y="1737360"/>
            <a:ext cx="4937761" cy="4114164"/>
          </a:xfrm>
        </p:spPr>
        <p:txBody>
          <a:bodyPr/>
          <a:lstStyle>
            <a:lvl1pPr>
              <a:defRPr>
                <a:solidFill>
                  <a:schemeClr val="tx1">
                    <a:lumMod val="75000"/>
                    <a:lumOff val="25000"/>
                  </a:schemeClr>
                </a:solidFill>
              </a:defRPr>
            </a:lvl1pPr>
          </a:lstStyle>
          <a:p>
            <a:r>
              <a:rPr lang="en-US" dirty="0"/>
              <a:t>Click icon to add picture</a:t>
            </a:r>
          </a:p>
        </p:txBody>
      </p:sp>
    </p:spTree>
    <p:extLst>
      <p:ext uri="{BB962C8B-B14F-4D97-AF65-F5344CB8AC3E}">
        <p14:creationId xmlns:p14="http://schemas.microsoft.com/office/powerpoint/2010/main" val="109398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0BE7E-892F-0943-BED7-34DEFF94D589}"/>
              </a:ext>
            </a:extLst>
          </p:cNvPr>
          <p:cNvSpPr>
            <a:spLocks noGrp="1"/>
          </p:cNvSpPr>
          <p:nvPr>
            <p:ph type="title"/>
          </p:nvPr>
        </p:nvSpPr>
        <p:spPr/>
        <p:txBody>
          <a:bodyPr/>
          <a:lstStyle>
            <a:lvl1pPr>
              <a:defRPr cap="all" baseline="0"/>
            </a:lvl1pPr>
          </a:lstStyle>
          <a:p>
            <a:r>
              <a:rPr lang="en-US"/>
              <a:t>Click to edit Master title style</a:t>
            </a:r>
          </a:p>
        </p:txBody>
      </p:sp>
      <p:sp>
        <p:nvSpPr>
          <p:cNvPr id="6" name="Date Placeholder 5">
            <a:extLst>
              <a:ext uri="{FF2B5EF4-FFF2-40B4-BE49-F238E27FC236}">
                <a16:creationId xmlns:a16="http://schemas.microsoft.com/office/drawing/2014/main" id="{70164325-3796-1A45-9A9A-8228A54F2260}"/>
              </a:ext>
            </a:extLst>
          </p:cNvPr>
          <p:cNvSpPr>
            <a:spLocks noGrp="1"/>
          </p:cNvSpPr>
          <p:nvPr>
            <p:ph type="dt" sz="half" idx="10"/>
          </p:nvPr>
        </p:nvSpPr>
        <p:spPr/>
        <p:txBody>
          <a:bodyPr/>
          <a:lstStyle/>
          <a:p>
            <a:fld id="{59B1E85E-5ECF-4388-92E7-59754080B68A}" type="datetime4">
              <a:rPr lang="en-US" smtClean="0"/>
              <a:t>January 25, 2023</a:t>
            </a:fld>
            <a:endParaRPr lang="en-US" dirty="0"/>
          </a:p>
        </p:txBody>
      </p:sp>
      <p:sp>
        <p:nvSpPr>
          <p:cNvPr id="7" name="Footer Placeholder 6">
            <a:extLst>
              <a:ext uri="{FF2B5EF4-FFF2-40B4-BE49-F238E27FC236}">
                <a16:creationId xmlns:a16="http://schemas.microsoft.com/office/drawing/2014/main" id="{D828DAD0-47A9-7B43-8B4F-A63D819F23E7}"/>
              </a:ext>
            </a:extLst>
          </p:cNvPr>
          <p:cNvSpPr>
            <a:spLocks noGrp="1"/>
          </p:cNvSpPr>
          <p:nvPr>
            <p:ph type="ftr" sz="quarter" idx="11"/>
          </p:nvPr>
        </p:nvSpPr>
        <p:spPr/>
        <p:txBody>
          <a:bodyPr/>
          <a:lstStyle/>
          <a:p>
            <a:r>
              <a:rPr lang="en-US" dirty="0"/>
              <a:t>Information Security</a:t>
            </a:r>
          </a:p>
        </p:txBody>
      </p:sp>
      <p:sp>
        <p:nvSpPr>
          <p:cNvPr id="8" name="Slide Number Placeholder 7">
            <a:extLst>
              <a:ext uri="{FF2B5EF4-FFF2-40B4-BE49-F238E27FC236}">
                <a16:creationId xmlns:a16="http://schemas.microsoft.com/office/drawing/2014/main" id="{9BB07FA5-6BCF-734E-ACD1-514856306279}"/>
              </a:ext>
            </a:extLst>
          </p:cNvPr>
          <p:cNvSpPr>
            <a:spLocks noGrp="1"/>
          </p:cNvSpPr>
          <p:nvPr>
            <p:ph type="sldNum" sz="quarter" idx="12"/>
          </p:nvPr>
        </p:nvSpPr>
        <p:spPr/>
        <p:txBody>
          <a:bodyPr/>
          <a:lstStyle/>
          <a:p>
            <a:fld id="{8C683E5E-8327-AD48-8710-552548F43254}" type="slidenum">
              <a:rPr lang="en-US" smtClean="0"/>
              <a:pPr/>
              <a:t>‹#›</a:t>
            </a:fld>
            <a:endParaRPr lang="en-US" dirty="0"/>
          </a:p>
        </p:txBody>
      </p:sp>
    </p:spTree>
    <p:extLst>
      <p:ext uri="{BB962C8B-B14F-4D97-AF65-F5344CB8AC3E}">
        <p14:creationId xmlns:p14="http://schemas.microsoft.com/office/powerpoint/2010/main" val="1019888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55DAF486-4FB7-4046-A2BA-E007EC1BD57F}"/>
              </a:ext>
            </a:extLst>
          </p:cNvPr>
          <p:cNvSpPr>
            <a:spLocks noGrp="1"/>
          </p:cNvSpPr>
          <p:nvPr>
            <p:ph type="dt" sz="half" idx="10"/>
          </p:nvPr>
        </p:nvSpPr>
        <p:spPr/>
        <p:txBody>
          <a:bodyPr/>
          <a:lstStyle/>
          <a:p>
            <a:fld id="{EA371985-EA00-47A6-9DDD-4E6831707D10}" type="datetime4">
              <a:rPr lang="en-US" smtClean="0"/>
              <a:t>January 25, 2023</a:t>
            </a:fld>
            <a:endParaRPr lang="en-US" dirty="0"/>
          </a:p>
        </p:txBody>
      </p:sp>
      <p:sp>
        <p:nvSpPr>
          <p:cNvPr id="6" name="Footer Placeholder 5">
            <a:extLst>
              <a:ext uri="{FF2B5EF4-FFF2-40B4-BE49-F238E27FC236}">
                <a16:creationId xmlns:a16="http://schemas.microsoft.com/office/drawing/2014/main" id="{8EA22650-EBC4-BB4D-9D72-7F99EF7465AC}"/>
              </a:ext>
            </a:extLst>
          </p:cNvPr>
          <p:cNvSpPr>
            <a:spLocks noGrp="1"/>
          </p:cNvSpPr>
          <p:nvPr>
            <p:ph type="ftr" sz="quarter" idx="11"/>
          </p:nvPr>
        </p:nvSpPr>
        <p:spPr/>
        <p:txBody>
          <a:bodyPr/>
          <a:lstStyle/>
          <a:p>
            <a:r>
              <a:rPr lang="en-US" dirty="0"/>
              <a:t>Information Security</a:t>
            </a:r>
          </a:p>
        </p:txBody>
      </p:sp>
      <p:sp>
        <p:nvSpPr>
          <p:cNvPr id="7" name="Slide Number Placeholder 6">
            <a:extLst>
              <a:ext uri="{FF2B5EF4-FFF2-40B4-BE49-F238E27FC236}">
                <a16:creationId xmlns:a16="http://schemas.microsoft.com/office/drawing/2014/main" id="{0BBBDF7F-D0C9-B54D-9E2A-4BF0C5154C5E}"/>
              </a:ext>
            </a:extLst>
          </p:cNvPr>
          <p:cNvSpPr>
            <a:spLocks noGrp="1"/>
          </p:cNvSpPr>
          <p:nvPr>
            <p:ph type="sldNum" sz="quarter" idx="12"/>
          </p:nvPr>
        </p:nvSpPr>
        <p:spPr/>
        <p:txBody>
          <a:bodyPr/>
          <a:lstStyle/>
          <a:p>
            <a:fld id="{8C683E5E-8327-AD48-8710-552548F43254}" type="slidenum">
              <a:rPr lang="en-US" smtClean="0"/>
              <a:pPr/>
              <a:t>‹#›</a:t>
            </a:fld>
            <a:endParaRPr lang="en-US" dirty="0"/>
          </a:p>
        </p:txBody>
      </p:sp>
    </p:spTree>
    <p:extLst>
      <p:ext uri="{BB962C8B-B14F-4D97-AF65-F5344CB8AC3E}">
        <p14:creationId xmlns:p14="http://schemas.microsoft.com/office/powerpoint/2010/main" val="2026806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uild a Life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8830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JWU Log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7611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00E76A-BEED-F545-AF3C-4455233040D1}"/>
              </a:ext>
            </a:extLst>
          </p:cNvPr>
          <p:cNvSpPr>
            <a:spLocks noGrp="1"/>
          </p:cNvSpPr>
          <p:nvPr>
            <p:ph type="title"/>
          </p:nvPr>
        </p:nvSpPr>
        <p:spPr>
          <a:xfrm>
            <a:off x="1005839" y="763571"/>
            <a:ext cx="10240337" cy="603504"/>
          </a:xfrm>
          <a:prstGeom prst="rect">
            <a:avLst/>
          </a:prstGeom>
        </p:spPr>
        <p:txBody>
          <a:bodyPr vert="horz" lIns="0" tIns="0" rIns="0" bIns="0" rtlCol="0" anchor="b">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61EE265-919B-CE4B-B0F3-D7CCD447F107}"/>
              </a:ext>
            </a:extLst>
          </p:cNvPr>
          <p:cNvSpPr>
            <a:spLocks noGrp="1"/>
          </p:cNvSpPr>
          <p:nvPr>
            <p:ph type="body" idx="1"/>
          </p:nvPr>
        </p:nvSpPr>
        <p:spPr>
          <a:xfrm>
            <a:off x="1005838" y="1737360"/>
            <a:ext cx="10240337" cy="41148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2E62EE2-3E84-5449-A2A0-440F4D6C7812}"/>
              </a:ext>
            </a:extLst>
          </p:cNvPr>
          <p:cNvSpPr>
            <a:spLocks noGrp="1"/>
          </p:cNvSpPr>
          <p:nvPr>
            <p:ph type="dt" sz="half" idx="2"/>
          </p:nvPr>
        </p:nvSpPr>
        <p:spPr>
          <a:xfrm>
            <a:off x="838200" y="6457167"/>
            <a:ext cx="2743200" cy="182880"/>
          </a:xfrm>
          <a:prstGeom prst="rect">
            <a:avLst/>
          </a:prstGeom>
        </p:spPr>
        <p:txBody>
          <a:bodyPr vert="horz" lIns="0" tIns="0" rIns="0" bIns="0" rtlCol="0" anchor="ctr" anchorCtr="0"/>
          <a:lstStyle>
            <a:lvl1pPr algn="l">
              <a:defRPr sz="1000" b="1" i="0" cap="all" spc="300" baseline="0">
                <a:solidFill>
                  <a:schemeClr val="tx2"/>
                </a:solidFill>
                <a:latin typeface="Myriad Pro Semibold" panose="020B0503030403020204" pitchFamily="34" charset="0"/>
              </a:defRPr>
            </a:lvl1pPr>
          </a:lstStyle>
          <a:p>
            <a:fld id="{7D0E4807-9238-4084-AE0A-1F902C786E8A}" type="datetime4">
              <a:rPr lang="en-US" smtClean="0"/>
              <a:t>January 25, 2023</a:t>
            </a:fld>
            <a:endParaRPr lang="en-US" dirty="0"/>
          </a:p>
        </p:txBody>
      </p:sp>
      <p:sp>
        <p:nvSpPr>
          <p:cNvPr id="5" name="Footer Placeholder 4">
            <a:extLst>
              <a:ext uri="{FF2B5EF4-FFF2-40B4-BE49-F238E27FC236}">
                <a16:creationId xmlns:a16="http://schemas.microsoft.com/office/drawing/2014/main" id="{739ECB68-32B4-D447-9577-69F7811E26FF}"/>
              </a:ext>
            </a:extLst>
          </p:cNvPr>
          <p:cNvSpPr>
            <a:spLocks noGrp="1"/>
          </p:cNvSpPr>
          <p:nvPr>
            <p:ph type="ftr" sz="quarter" idx="3"/>
          </p:nvPr>
        </p:nvSpPr>
        <p:spPr>
          <a:xfrm>
            <a:off x="9079992" y="6448578"/>
            <a:ext cx="2743200" cy="182880"/>
          </a:xfrm>
          <a:prstGeom prst="rect">
            <a:avLst/>
          </a:prstGeom>
        </p:spPr>
        <p:txBody>
          <a:bodyPr vert="horz" lIns="0" tIns="0" rIns="0" bIns="0" rtlCol="0" anchor="ctr"/>
          <a:lstStyle>
            <a:lvl1pPr algn="r">
              <a:defRPr sz="1000" b="1" i="0" cap="all" spc="300" baseline="0">
                <a:solidFill>
                  <a:schemeClr val="tx2"/>
                </a:solidFill>
                <a:latin typeface="Myriad Pro Semibold" panose="020B0503030403020204" pitchFamily="34" charset="0"/>
              </a:defRPr>
            </a:lvl1pPr>
          </a:lstStyle>
          <a:p>
            <a:r>
              <a:rPr lang="en-US" dirty="0"/>
              <a:t>Information Security</a:t>
            </a:r>
          </a:p>
        </p:txBody>
      </p:sp>
      <p:sp>
        <p:nvSpPr>
          <p:cNvPr id="26" name="Slide Number Placeholder 25">
            <a:extLst>
              <a:ext uri="{FF2B5EF4-FFF2-40B4-BE49-F238E27FC236}">
                <a16:creationId xmlns:a16="http://schemas.microsoft.com/office/drawing/2014/main" id="{97E5E006-86C2-5340-9EBF-E9A320408737}"/>
              </a:ext>
            </a:extLst>
          </p:cNvPr>
          <p:cNvSpPr>
            <a:spLocks noGrp="1"/>
          </p:cNvSpPr>
          <p:nvPr>
            <p:ph type="sldNum" sz="quarter" idx="4"/>
          </p:nvPr>
        </p:nvSpPr>
        <p:spPr>
          <a:xfrm>
            <a:off x="356616" y="6457167"/>
            <a:ext cx="361406" cy="182880"/>
          </a:xfrm>
          <a:prstGeom prst="rect">
            <a:avLst/>
          </a:prstGeom>
        </p:spPr>
        <p:txBody>
          <a:bodyPr vert="horz" lIns="0" tIns="0" rIns="0" bIns="0" rtlCol="0" anchor="ctr"/>
          <a:lstStyle>
            <a:lvl1pPr algn="l">
              <a:defRPr sz="1000" b="1" i="0">
                <a:solidFill>
                  <a:schemeClr val="tx2"/>
                </a:solidFill>
                <a:latin typeface="Myriad Pro Semibold" panose="020B0503030403020204" pitchFamily="34" charset="0"/>
              </a:defRPr>
            </a:lvl1pPr>
          </a:lstStyle>
          <a:p>
            <a:fld id="{8C683E5E-8327-AD48-8710-552548F43254}" type="slidenum">
              <a:rPr lang="en-US" smtClean="0"/>
              <a:pPr/>
              <a:t>‹#›</a:t>
            </a:fld>
            <a:endParaRPr lang="en-US" dirty="0"/>
          </a:p>
        </p:txBody>
      </p:sp>
    </p:spTree>
    <p:extLst>
      <p:ext uri="{BB962C8B-B14F-4D97-AF65-F5344CB8AC3E}">
        <p14:creationId xmlns:p14="http://schemas.microsoft.com/office/powerpoint/2010/main" val="18125802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7" r:id="rId3"/>
    <p:sldLayoutId id="2147483653" r:id="rId4"/>
    <p:sldLayoutId id="2147483652" r:id="rId5"/>
    <p:sldLayoutId id="2147483654" r:id="rId6"/>
    <p:sldLayoutId id="2147483655" r:id="rId7"/>
    <p:sldLayoutId id="2147483660" r:id="rId8"/>
    <p:sldLayoutId id="2147483675" r:id="rId9"/>
    <p:sldLayoutId id="2147483678"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000" b="1" i="0" kern="1200" spc="500" baseline="0">
          <a:solidFill>
            <a:schemeClr val="accent1"/>
          </a:solidFill>
          <a:latin typeface="Myriad Pro" panose="020B0503030403020204" pitchFamily="34" charset="0"/>
          <a:ea typeface="+mj-ea"/>
          <a:cs typeface="+mj-cs"/>
        </a:defRPr>
      </a:lvl1pPr>
    </p:titleStyle>
    <p:bodyStyle>
      <a:lvl1pPr marL="228600" indent="-164592" algn="l" defTabSz="914400" rtl="0" eaLnBrk="1" latinLnBrk="0" hangingPunct="1">
        <a:lnSpc>
          <a:spcPct val="100000"/>
        </a:lnSpc>
        <a:spcBef>
          <a:spcPts val="1000"/>
        </a:spcBef>
        <a:spcAft>
          <a:spcPts val="1000"/>
        </a:spcAft>
        <a:buFont typeface="Arial" panose="020B0604020202020204" pitchFamily="34" charset="0"/>
        <a:buChar char="•"/>
        <a:defRPr sz="2000" kern="1200">
          <a:solidFill>
            <a:schemeClr val="tx1">
              <a:lumMod val="75000"/>
              <a:lumOff val="25000"/>
            </a:schemeClr>
          </a:solidFill>
          <a:latin typeface="Myriad Pro" panose="020B0503030403020204" pitchFamily="34" charset="0"/>
          <a:ea typeface="+mn-ea"/>
          <a:cs typeface="+mn-cs"/>
        </a:defRPr>
      </a:lvl1pPr>
      <a:lvl2pPr marL="685800" indent="-164592" algn="l" defTabSz="914400" rtl="0" eaLnBrk="1" latinLnBrk="0" hangingPunct="1">
        <a:lnSpc>
          <a:spcPct val="100000"/>
        </a:lnSpc>
        <a:spcBef>
          <a:spcPts val="500"/>
        </a:spcBef>
        <a:spcAft>
          <a:spcPts val="1000"/>
        </a:spcAft>
        <a:buFont typeface="Arial" panose="020B0604020202020204" pitchFamily="34" charset="0"/>
        <a:buChar char="•"/>
        <a:defRPr sz="1800" kern="1200">
          <a:solidFill>
            <a:schemeClr val="tx1">
              <a:lumMod val="75000"/>
              <a:lumOff val="25000"/>
            </a:schemeClr>
          </a:solidFill>
          <a:latin typeface="Myriad Pro" panose="020B0503030403020204" pitchFamily="34" charset="0"/>
          <a:ea typeface="+mn-ea"/>
          <a:cs typeface="+mn-cs"/>
        </a:defRPr>
      </a:lvl2pPr>
      <a:lvl3pPr marL="1143000" indent="-164592" algn="l" defTabSz="914400" rtl="0" eaLnBrk="1" latinLnBrk="0" hangingPunct="1">
        <a:lnSpc>
          <a:spcPct val="100000"/>
        </a:lnSpc>
        <a:spcBef>
          <a:spcPts val="500"/>
        </a:spcBef>
        <a:spcAft>
          <a:spcPts val="1000"/>
        </a:spcAft>
        <a:buFont typeface="Arial" panose="020B0604020202020204" pitchFamily="34" charset="0"/>
        <a:buChar char="•"/>
        <a:defRPr sz="1600" kern="1200">
          <a:solidFill>
            <a:schemeClr val="tx1">
              <a:lumMod val="75000"/>
              <a:lumOff val="25000"/>
            </a:schemeClr>
          </a:solidFill>
          <a:latin typeface="Myriad Pro" panose="020B0503030403020204" pitchFamily="34" charset="0"/>
          <a:ea typeface="+mn-ea"/>
          <a:cs typeface="+mn-cs"/>
        </a:defRPr>
      </a:lvl3pPr>
      <a:lvl4pPr marL="1600200" indent="-164592" algn="l" defTabSz="914400" rtl="0" eaLnBrk="1" latinLnBrk="0" hangingPunct="1">
        <a:lnSpc>
          <a:spcPct val="100000"/>
        </a:lnSpc>
        <a:spcBef>
          <a:spcPts val="500"/>
        </a:spcBef>
        <a:spcAft>
          <a:spcPts val="1000"/>
        </a:spcAft>
        <a:buFont typeface="Arial" panose="020B0604020202020204" pitchFamily="34" charset="0"/>
        <a:buChar char="•"/>
        <a:defRPr sz="1400" kern="1200">
          <a:solidFill>
            <a:schemeClr val="tx1">
              <a:lumMod val="75000"/>
              <a:lumOff val="25000"/>
            </a:schemeClr>
          </a:solidFill>
          <a:latin typeface="Myriad Pro" panose="020B0503030403020204" pitchFamily="34" charset="0"/>
          <a:ea typeface="+mn-ea"/>
          <a:cs typeface="+mn-cs"/>
        </a:defRPr>
      </a:lvl4pPr>
      <a:lvl5pPr marL="2057400" indent="-164592" algn="l" defTabSz="914400" rtl="0" eaLnBrk="1" latinLnBrk="0" hangingPunct="1">
        <a:lnSpc>
          <a:spcPct val="100000"/>
        </a:lnSpc>
        <a:spcBef>
          <a:spcPts val="500"/>
        </a:spcBef>
        <a:spcAft>
          <a:spcPts val="1000"/>
        </a:spcAft>
        <a:buFont typeface="Arial" panose="020B0604020202020204" pitchFamily="34" charset="0"/>
        <a:buChar char="•"/>
        <a:defRPr sz="1400" kern="1200">
          <a:solidFill>
            <a:schemeClr val="tx1">
              <a:lumMod val="75000"/>
              <a:lumOff val="25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40" userDrawn="1">
          <p15:clr>
            <a:srgbClr val="F26B43"/>
          </p15:clr>
        </p15:guide>
        <p15:guide id="4" pos="7440" userDrawn="1">
          <p15:clr>
            <a:srgbClr val="F26B43"/>
          </p15:clr>
        </p15:guide>
        <p15:guide id="5" orient="horz" pos="288" userDrawn="1">
          <p15:clr>
            <a:srgbClr val="F26B43"/>
          </p15:clr>
        </p15:guide>
        <p15:guide id="6" orient="horz" pos="388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6.w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mailto:phishing@jwu.edu"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9.xml.rels><?xml version="1.0" encoding="UTF-8" standalone="yes"?>
<Relationships xmlns="http://schemas.openxmlformats.org/package/2006/relationships"><Relationship Id="rId3" Type="http://schemas.openxmlformats.org/officeDocument/2006/relationships/hyperlink" Target="http://www.cisecurity.org/" TargetMode="External"/><Relationship Id="rId2" Type="http://schemas.openxmlformats.org/officeDocument/2006/relationships/hyperlink" Target="http://csrc.nist.gov/publications/nistpubs" TargetMode="External"/><Relationship Id="rId1" Type="http://schemas.openxmlformats.org/officeDocument/2006/relationships/slideLayout" Target="../slideLayouts/slideLayout2.xml"/><Relationship Id="rId5" Type="http://schemas.openxmlformats.org/officeDocument/2006/relationships/hyperlink" Target="https://en.wikipedia.org/wiki/Phishing" TargetMode="External"/><Relationship Id="rId4" Type="http://schemas.openxmlformats.org/officeDocument/2006/relationships/hyperlink" Target="https://www.educause.edu/focus-areas-and-initiatives/policy-and-security/cybersecurity-program"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99" y="1143000"/>
            <a:ext cx="8975785" cy="1603327"/>
          </a:xfrm>
        </p:spPr>
        <p:txBody>
          <a:bodyPr/>
          <a:lstStyle/>
          <a:p>
            <a:r>
              <a:rPr lang="en-US" dirty="0"/>
              <a:t>Information Security Awareness Training </a:t>
            </a:r>
          </a:p>
        </p:txBody>
      </p:sp>
    </p:spTree>
    <p:extLst>
      <p:ext uri="{BB962C8B-B14F-4D97-AF65-F5344CB8AC3E}">
        <p14:creationId xmlns:p14="http://schemas.microsoft.com/office/powerpoint/2010/main" val="2763196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D9F643-971B-4FD5-83A1-3B27915104F9}"/>
              </a:ext>
            </a:extLst>
          </p:cNvPr>
          <p:cNvSpPr>
            <a:spLocks noGrp="1"/>
          </p:cNvSpPr>
          <p:nvPr>
            <p:ph idx="1"/>
          </p:nvPr>
        </p:nvSpPr>
        <p:spPr>
          <a:xfrm>
            <a:off x="1005838" y="1737360"/>
            <a:ext cx="10485435" cy="4114798"/>
          </a:xfrm>
        </p:spPr>
        <p:txBody>
          <a:bodyPr/>
          <a:lstStyle/>
          <a:p>
            <a:pPr>
              <a:lnSpc>
                <a:spcPct val="90000"/>
              </a:lnSpc>
            </a:pPr>
            <a:r>
              <a:rPr lang="en-US" altLang="en-US" dirty="0"/>
              <a:t>Ensure the </a:t>
            </a:r>
            <a:r>
              <a:rPr lang="en-US" altLang="en-US" b="1" i="1" dirty="0">
                <a:solidFill>
                  <a:srgbClr val="FF0000"/>
                </a:solidFill>
              </a:rPr>
              <a:t>confidentiality</a:t>
            </a:r>
            <a:r>
              <a:rPr lang="en-US" altLang="en-US" b="1" dirty="0">
                <a:solidFill>
                  <a:srgbClr val="FF0000"/>
                </a:solidFill>
              </a:rPr>
              <a:t>, </a:t>
            </a:r>
            <a:r>
              <a:rPr lang="en-US" altLang="en-US" b="1" i="1" dirty="0">
                <a:solidFill>
                  <a:srgbClr val="FF0000"/>
                </a:solidFill>
              </a:rPr>
              <a:t>integrity</a:t>
            </a:r>
            <a:r>
              <a:rPr lang="en-US" altLang="en-US" b="1" dirty="0"/>
              <a:t>, and </a:t>
            </a:r>
            <a:r>
              <a:rPr lang="en-US" altLang="en-US" b="1" i="1" dirty="0">
                <a:solidFill>
                  <a:srgbClr val="FF0000"/>
                </a:solidFill>
              </a:rPr>
              <a:t>availability</a:t>
            </a:r>
            <a:r>
              <a:rPr lang="en-US" altLang="en-US" dirty="0"/>
              <a:t> of information through safeguards (Information Security measures) </a:t>
            </a:r>
          </a:p>
          <a:p>
            <a:pPr>
              <a:lnSpc>
                <a:spcPct val="90000"/>
              </a:lnSpc>
            </a:pPr>
            <a:r>
              <a:rPr lang="en-US" altLang="en-US" dirty="0"/>
              <a:t>Ensure that the information will not be disclosed to unauthorized individuals or processes (</a:t>
            </a:r>
            <a:r>
              <a:rPr lang="en-US" altLang="en-US" b="1" dirty="0">
                <a:solidFill>
                  <a:srgbClr val="FF0000"/>
                </a:solidFill>
              </a:rPr>
              <a:t>Confidentiality</a:t>
            </a:r>
            <a:r>
              <a:rPr lang="en-US" altLang="en-US" dirty="0"/>
              <a:t>)</a:t>
            </a:r>
          </a:p>
          <a:p>
            <a:pPr>
              <a:lnSpc>
                <a:spcPct val="90000"/>
              </a:lnSpc>
            </a:pPr>
            <a:r>
              <a:rPr lang="en-US" altLang="en-US" dirty="0"/>
              <a:t>Ensure that the condition of information has not been altered or destroyed in an unauthorized manner, and data is accurately transferred from one system to another (</a:t>
            </a:r>
            <a:r>
              <a:rPr lang="en-US" altLang="en-US" b="1" dirty="0">
                <a:solidFill>
                  <a:srgbClr val="FF0000"/>
                </a:solidFill>
              </a:rPr>
              <a:t>Integrity</a:t>
            </a:r>
            <a:r>
              <a:rPr lang="en-US" altLang="en-US" dirty="0"/>
              <a:t>) </a:t>
            </a:r>
          </a:p>
          <a:p>
            <a:pPr>
              <a:lnSpc>
                <a:spcPct val="90000"/>
              </a:lnSpc>
            </a:pPr>
            <a:r>
              <a:rPr lang="en-US" altLang="en-US" dirty="0"/>
              <a:t>Ensure that information is accessible and usable upon demand by an authorized person (</a:t>
            </a:r>
            <a:r>
              <a:rPr lang="en-US" altLang="en-US" b="1" dirty="0">
                <a:solidFill>
                  <a:srgbClr val="FF0000"/>
                </a:solidFill>
              </a:rPr>
              <a:t>Availability</a:t>
            </a:r>
            <a:r>
              <a:rPr lang="en-US" altLang="en-US" dirty="0"/>
              <a:t>)</a:t>
            </a:r>
          </a:p>
          <a:p>
            <a:endParaRPr lang="en-US" dirty="0"/>
          </a:p>
        </p:txBody>
      </p:sp>
      <p:sp>
        <p:nvSpPr>
          <p:cNvPr id="3" name="Title 2">
            <a:extLst>
              <a:ext uri="{FF2B5EF4-FFF2-40B4-BE49-F238E27FC236}">
                <a16:creationId xmlns:a16="http://schemas.microsoft.com/office/drawing/2014/main" id="{86D2CED1-7B9E-47D7-9DEF-EF8AFB488353}"/>
              </a:ext>
            </a:extLst>
          </p:cNvPr>
          <p:cNvSpPr>
            <a:spLocks noGrp="1"/>
          </p:cNvSpPr>
          <p:nvPr>
            <p:ph type="title"/>
          </p:nvPr>
        </p:nvSpPr>
        <p:spPr/>
        <p:txBody>
          <a:bodyPr/>
          <a:lstStyle/>
          <a:p>
            <a:r>
              <a:rPr lang="en-US" altLang="en-US" sz="2400" dirty="0"/>
              <a:t>How do we protect PIRN?</a:t>
            </a:r>
            <a:endParaRPr lang="en-US" sz="2400" dirty="0"/>
          </a:p>
        </p:txBody>
      </p:sp>
      <p:sp>
        <p:nvSpPr>
          <p:cNvPr id="5" name="Footer Placeholder 4">
            <a:extLst>
              <a:ext uri="{FF2B5EF4-FFF2-40B4-BE49-F238E27FC236}">
                <a16:creationId xmlns:a16="http://schemas.microsoft.com/office/drawing/2014/main" id="{EA963B7E-F06B-4CA2-9F51-8D6EE94CD350}"/>
              </a:ext>
            </a:extLst>
          </p:cNvPr>
          <p:cNvSpPr>
            <a:spLocks noGrp="1"/>
          </p:cNvSpPr>
          <p:nvPr>
            <p:ph type="ftr" sz="quarter" idx="11"/>
          </p:nvPr>
        </p:nvSpPr>
        <p:spPr/>
        <p:txBody>
          <a:bodyPr/>
          <a:lstStyle/>
          <a:p>
            <a:r>
              <a:rPr lang="en-US" dirty="0"/>
              <a:t>Information Security</a:t>
            </a:r>
          </a:p>
        </p:txBody>
      </p:sp>
      <p:sp>
        <p:nvSpPr>
          <p:cNvPr id="6" name="Slide Number Placeholder 5">
            <a:extLst>
              <a:ext uri="{FF2B5EF4-FFF2-40B4-BE49-F238E27FC236}">
                <a16:creationId xmlns:a16="http://schemas.microsoft.com/office/drawing/2014/main" id="{E04E1175-1A84-4B0D-B68D-C829271753A3}"/>
              </a:ext>
            </a:extLst>
          </p:cNvPr>
          <p:cNvSpPr>
            <a:spLocks noGrp="1"/>
          </p:cNvSpPr>
          <p:nvPr>
            <p:ph type="sldNum" sz="quarter" idx="12"/>
          </p:nvPr>
        </p:nvSpPr>
        <p:spPr/>
        <p:txBody>
          <a:bodyPr/>
          <a:lstStyle/>
          <a:p>
            <a:fld id="{8C683E5E-8327-AD48-8710-552548F43254}" type="slidenum">
              <a:rPr lang="en-US" smtClean="0"/>
              <a:pPr/>
              <a:t>10</a:t>
            </a:fld>
            <a:endParaRPr lang="en-US" dirty="0"/>
          </a:p>
        </p:txBody>
      </p:sp>
    </p:spTree>
    <p:extLst>
      <p:ext uri="{BB962C8B-B14F-4D97-AF65-F5344CB8AC3E}">
        <p14:creationId xmlns:p14="http://schemas.microsoft.com/office/powerpoint/2010/main" val="2450478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07303C-1BE8-4E49-9ECB-DE357349B640}"/>
              </a:ext>
            </a:extLst>
          </p:cNvPr>
          <p:cNvSpPr>
            <a:spLocks noGrp="1"/>
          </p:cNvSpPr>
          <p:nvPr>
            <p:ph type="title"/>
          </p:nvPr>
        </p:nvSpPr>
        <p:spPr>
          <a:xfrm>
            <a:off x="839972" y="467442"/>
            <a:ext cx="10742429" cy="872259"/>
          </a:xfrm>
        </p:spPr>
        <p:txBody>
          <a:bodyPr/>
          <a:lstStyle/>
          <a:p>
            <a:br>
              <a:rPr lang="en-US" sz="2400" dirty="0"/>
            </a:br>
            <a:r>
              <a:rPr lang="en-US" sz="2400" dirty="0"/>
              <a:t>What is human error in computer security?</a:t>
            </a:r>
            <a:br>
              <a:rPr lang="en-US" sz="2400" dirty="0"/>
            </a:br>
            <a:endParaRPr lang="en-US" sz="2400" dirty="0"/>
          </a:p>
        </p:txBody>
      </p:sp>
      <p:sp>
        <p:nvSpPr>
          <p:cNvPr id="4" name="Content Placeholder 3">
            <a:extLst>
              <a:ext uri="{FF2B5EF4-FFF2-40B4-BE49-F238E27FC236}">
                <a16:creationId xmlns:a16="http://schemas.microsoft.com/office/drawing/2014/main" id="{248A3C71-3D5D-4F69-AC28-EF5EB1100E29}"/>
              </a:ext>
            </a:extLst>
          </p:cNvPr>
          <p:cNvSpPr>
            <a:spLocks noGrp="1"/>
          </p:cNvSpPr>
          <p:nvPr>
            <p:ph sz="half" idx="10"/>
          </p:nvPr>
        </p:nvSpPr>
        <p:spPr/>
        <p:txBody>
          <a:bodyPr/>
          <a:lstStyle/>
          <a:p>
            <a:r>
              <a:rPr lang="en-US" sz="2400" b="1" dirty="0"/>
              <a:t>In a security context, human error means</a:t>
            </a:r>
            <a:r>
              <a:rPr lang="en-US" sz="2400" dirty="0"/>
              <a:t> </a:t>
            </a:r>
            <a:r>
              <a:rPr lang="en-US" sz="2400" b="1" dirty="0"/>
              <a:t>unintentional actions - or lack of action - by employees and users that cause, spread or allow a security breach to take place</a:t>
            </a:r>
            <a:r>
              <a:rPr lang="en-US" sz="2400" dirty="0"/>
              <a:t>. </a:t>
            </a:r>
          </a:p>
          <a:p>
            <a:r>
              <a:rPr lang="en-US" sz="2400" dirty="0"/>
              <a:t>This encompasses a vast range of actions - from </a:t>
            </a:r>
            <a:r>
              <a:rPr lang="en-US" sz="2400" b="1" dirty="0"/>
              <a:t>downloading a malware-infected attachment</a:t>
            </a:r>
            <a:r>
              <a:rPr lang="en-US" sz="2400" dirty="0"/>
              <a:t> to </a:t>
            </a:r>
            <a:r>
              <a:rPr lang="en-US" sz="2400" b="1" dirty="0"/>
              <a:t>Misdelivery</a:t>
            </a:r>
            <a:r>
              <a:rPr lang="en-US" sz="2400" dirty="0"/>
              <a:t> - sending an email containing protected data to a wrong recipient. </a:t>
            </a:r>
            <a:endParaRPr lang="en-US" dirty="0"/>
          </a:p>
        </p:txBody>
      </p:sp>
      <p:sp>
        <p:nvSpPr>
          <p:cNvPr id="5" name="Footer Placeholder 4">
            <a:extLst>
              <a:ext uri="{FF2B5EF4-FFF2-40B4-BE49-F238E27FC236}">
                <a16:creationId xmlns:a16="http://schemas.microsoft.com/office/drawing/2014/main" id="{DED6B8AA-5546-415C-B53B-10EF4FA17B41}"/>
              </a:ext>
            </a:extLst>
          </p:cNvPr>
          <p:cNvSpPr>
            <a:spLocks noGrp="1"/>
          </p:cNvSpPr>
          <p:nvPr>
            <p:ph type="ftr" sz="quarter" idx="3"/>
          </p:nvPr>
        </p:nvSpPr>
        <p:spPr/>
        <p:txBody>
          <a:bodyPr/>
          <a:lstStyle/>
          <a:p>
            <a:r>
              <a:rPr lang="en-US" dirty="0"/>
              <a:t>Information Security</a:t>
            </a:r>
          </a:p>
        </p:txBody>
      </p:sp>
    </p:spTree>
    <p:extLst>
      <p:ext uri="{BB962C8B-B14F-4D97-AF65-F5344CB8AC3E}">
        <p14:creationId xmlns:p14="http://schemas.microsoft.com/office/powerpoint/2010/main" val="2368592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906782-D8DB-4F10-A0E2-5AE7A7E1B685}"/>
              </a:ext>
            </a:extLst>
          </p:cNvPr>
          <p:cNvSpPr>
            <a:spLocks noGrp="1"/>
          </p:cNvSpPr>
          <p:nvPr>
            <p:ph idx="1"/>
          </p:nvPr>
        </p:nvSpPr>
        <p:spPr>
          <a:xfrm>
            <a:off x="1536569" y="1602557"/>
            <a:ext cx="8421826" cy="4366963"/>
          </a:xfrm>
        </p:spPr>
        <p:txBody>
          <a:bodyPr/>
          <a:lstStyle/>
          <a:p>
            <a:pPr marL="340062" indent="-340062" defTabSz="905885">
              <a:defRPr/>
            </a:pPr>
            <a:endParaRPr lang="en-US" dirty="0">
              <a:solidFill>
                <a:srgbClr val="000000"/>
              </a:solidFill>
            </a:endParaRPr>
          </a:p>
          <a:p>
            <a:pPr marL="340062" indent="-340062" defTabSz="905885">
              <a:defRPr/>
            </a:pPr>
            <a:r>
              <a:rPr lang="en-US" dirty="0">
                <a:solidFill>
                  <a:srgbClr val="000000"/>
                </a:solidFill>
              </a:rPr>
              <a:t>Unless PIRN is necessary to accomplish a </a:t>
            </a:r>
            <a:r>
              <a:rPr lang="en-US" b="1" dirty="0">
                <a:solidFill>
                  <a:srgbClr val="000000"/>
                </a:solidFill>
              </a:rPr>
              <a:t>legitimate business purpose</a:t>
            </a:r>
            <a:r>
              <a:rPr lang="en-US" dirty="0">
                <a:solidFill>
                  <a:srgbClr val="000000"/>
                </a:solidFill>
              </a:rPr>
              <a:t> for JWU (or as otherwise required by law), </a:t>
            </a:r>
          </a:p>
          <a:p>
            <a:pPr marL="0" indent="0" defTabSz="905885">
              <a:buFontTx/>
              <a:buNone/>
              <a:defRPr/>
            </a:pPr>
            <a:r>
              <a:rPr lang="en-US" b="1" dirty="0">
                <a:solidFill>
                  <a:srgbClr val="000000"/>
                </a:solidFill>
              </a:rPr>
              <a:t>       </a:t>
            </a:r>
            <a:r>
              <a:rPr lang="en-US" b="1" dirty="0">
                <a:solidFill>
                  <a:srgbClr val="FF0000"/>
                </a:solidFill>
              </a:rPr>
              <a:t>DON’T ASK FOR IT, COLLECT IT, KEEP IT, OR GIVE/SEND IT</a:t>
            </a:r>
          </a:p>
          <a:p>
            <a:pPr marL="340062" indent="-340062" defTabSz="905885">
              <a:defRPr/>
            </a:pPr>
            <a:r>
              <a:rPr lang="en-US" dirty="0">
                <a:solidFill>
                  <a:srgbClr val="000000"/>
                </a:solidFill>
              </a:rPr>
              <a:t>Do not disclose or grant access to PIRN to a </a:t>
            </a:r>
            <a:r>
              <a:rPr lang="en-US" b="1" dirty="0">
                <a:solidFill>
                  <a:srgbClr val="000000"/>
                </a:solidFill>
              </a:rPr>
              <a:t>Third Party Vendor </a:t>
            </a:r>
            <a:r>
              <a:rPr lang="en-US" dirty="0">
                <a:solidFill>
                  <a:srgbClr val="000000"/>
                </a:solidFill>
              </a:rPr>
              <a:t>unless approved by the Director of Information Security. </a:t>
            </a:r>
          </a:p>
          <a:p>
            <a:pPr marL="340062" indent="-340062" defTabSz="905885">
              <a:defRPr/>
            </a:pPr>
            <a:r>
              <a:rPr lang="en-US" dirty="0">
                <a:solidFill>
                  <a:srgbClr val="000000"/>
                </a:solidFill>
              </a:rPr>
              <a:t>Any vendor who will receive PHI (Protected Health Information) needs to have a “business associate agreement” and undergo an Information Security capabilities review by the Office of Information Security Services (ISS).</a:t>
            </a:r>
          </a:p>
          <a:p>
            <a:pPr marL="340062" indent="-340062" defTabSz="905885">
              <a:defRPr/>
            </a:pPr>
            <a:r>
              <a:rPr lang="en-US" b="1" dirty="0">
                <a:solidFill>
                  <a:srgbClr val="000000"/>
                </a:solidFill>
              </a:rPr>
              <a:t>Friends or Family Members </a:t>
            </a:r>
            <a:r>
              <a:rPr lang="en-US" dirty="0">
                <a:solidFill>
                  <a:srgbClr val="000000"/>
                </a:solidFill>
              </a:rPr>
              <a:t>who use a personal device which connects to a JWU system must not have access to PIRN.</a:t>
            </a:r>
          </a:p>
          <a:p>
            <a:endParaRPr lang="en-US" dirty="0"/>
          </a:p>
        </p:txBody>
      </p:sp>
      <p:sp>
        <p:nvSpPr>
          <p:cNvPr id="3" name="Title 2">
            <a:extLst>
              <a:ext uri="{FF2B5EF4-FFF2-40B4-BE49-F238E27FC236}">
                <a16:creationId xmlns:a16="http://schemas.microsoft.com/office/drawing/2014/main" id="{2B4CC160-E7F2-4591-BD31-D6F0D906CC16}"/>
              </a:ext>
            </a:extLst>
          </p:cNvPr>
          <p:cNvSpPr>
            <a:spLocks noGrp="1"/>
          </p:cNvSpPr>
          <p:nvPr>
            <p:ph type="title"/>
          </p:nvPr>
        </p:nvSpPr>
        <p:spPr/>
        <p:txBody>
          <a:bodyPr/>
          <a:lstStyle/>
          <a:p>
            <a:r>
              <a:rPr lang="en-US" altLang="en-US" sz="2400" dirty="0"/>
              <a:t>Protection of PIRN</a:t>
            </a:r>
            <a:endParaRPr lang="en-US" sz="2400" dirty="0"/>
          </a:p>
        </p:txBody>
      </p:sp>
      <p:sp>
        <p:nvSpPr>
          <p:cNvPr id="5" name="Footer Placeholder 4">
            <a:extLst>
              <a:ext uri="{FF2B5EF4-FFF2-40B4-BE49-F238E27FC236}">
                <a16:creationId xmlns:a16="http://schemas.microsoft.com/office/drawing/2014/main" id="{0F5DCEAB-ED2A-4EC4-AD69-C941AE02449C}"/>
              </a:ext>
            </a:extLst>
          </p:cNvPr>
          <p:cNvSpPr>
            <a:spLocks noGrp="1"/>
          </p:cNvSpPr>
          <p:nvPr>
            <p:ph type="ftr" sz="quarter" idx="11"/>
          </p:nvPr>
        </p:nvSpPr>
        <p:spPr/>
        <p:txBody>
          <a:bodyPr/>
          <a:lstStyle/>
          <a:p>
            <a:r>
              <a:rPr lang="en-US" dirty="0"/>
              <a:t>Information Security</a:t>
            </a:r>
          </a:p>
        </p:txBody>
      </p:sp>
      <p:sp>
        <p:nvSpPr>
          <p:cNvPr id="6" name="Slide Number Placeholder 5">
            <a:extLst>
              <a:ext uri="{FF2B5EF4-FFF2-40B4-BE49-F238E27FC236}">
                <a16:creationId xmlns:a16="http://schemas.microsoft.com/office/drawing/2014/main" id="{56892DC2-B4B5-4BF5-AE36-73EEAD9B34A8}"/>
              </a:ext>
            </a:extLst>
          </p:cNvPr>
          <p:cNvSpPr>
            <a:spLocks noGrp="1"/>
          </p:cNvSpPr>
          <p:nvPr>
            <p:ph type="sldNum" sz="quarter" idx="12"/>
          </p:nvPr>
        </p:nvSpPr>
        <p:spPr/>
        <p:txBody>
          <a:bodyPr/>
          <a:lstStyle/>
          <a:p>
            <a:fld id="{8C683E5E-8327-AD48-8710-552548F43254}" type="slidenum">
              <a:rPr lang="en-US" smtClean="0"/>
              <a:pPr/>
              <a:t>12</a:t>
            </a:fld>
            <a:endParaRPr lang="en-US" dirty="0"/>
          </a:p>
        </p:txBody>
      </p:sp>
    </p:spTree>
    <p:extLst>
      <p:ext uri="{BB962C8B-B14F-4D97-AF65-F5344CB8AC3E}">
        <p14:creationId xmlns:p14="http://schemas.microsoft.com/office/powerpoint/2010/main" val="125595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986DF9-3B07-4F66-B298-465D471B05CF}"/>
              </a:ext>
            </a:extLst>
          </p:cNvPr>
          <p:cNvSpPr>
            <a:spLocks noGrp="1"/>
          </p:cNvSpPr>
          <p:nvPr>
            <p:ph idx="1"/>
          </p:nvPr>
        </p:nvSpPr>
        <p:spPr>
          <a:xfrm>
            <a:off x="1415216" y="1772239"/>
            <a:ext cx="7664776" cy="4386025"/>
          </a:xfrm>
        </p:spPr>
        <p:txBody>
          <a:bodyPr/>
          <a:lstStyle/>
          <a:p>
            <a:pPr marL="0" indent="0" defTabSz="904515">
              <a:buNone/>
              <a:defRPr/>
            </a:pPr>
            <a:r>
              <a:rPr lang="en-US" sz="1800" dirty="0">
                <a:solidFill>
                  <a:srgbClr val="000000"/>
                </a:solidFill>
              </a:rPr>
              <a:t>1. </a:t>
            </a:r>
            <a:r>
              <a:rPr lang="en-US" sz="1800" b="1" dirty="0">
                <a:solidFill>
                  <a:srgbClr val="000000"/>
                </a:solidFill>
              </a:rPr>
              <a:t>Accidents</a:t>
            </a:r>
            <a:r>
              <a:rPr lang="en-US" sz="1800" dirty="0">
                <a:solidFill>
                  <a:srgbClr val="000000"/>
                </a:solidFill>
              </a:rPr>
              <a:t> – inadvertent exposure.</a:t>
            </a:r>
          </a:p>
          <a:p>
            <a:pPr marL="737991" lvl="1" indent="-285750" defTabSz="904515">
              <a:defRPr/>
            </a:pPr>
            <a:r>
              <a:rPr lang="en-US" dirty="0">
                <a:solidFill>
                  <a:srgbClr val="000000"/>
                </a:solidFill>
              </a:rPr>
              <a:t>Reduce risk by: </a:t>
            </a:r>
          </a:p>
          <a:p>
            <a:pPr marL="0" indent="0" defTabSz="904515">
              <a:buNone/>
              <a:defRPr/>
            </a:pPr>
            <a:r>
              <a:rPr lang="en-US" sz="1800" dirty="0">
                <a:solidFill>
                  <a:srgbClr val="000000"/>
                </a:solidFill>
              </a:rPr>
              <a:t>	• Eliminating sensitive data from desktops, laptops, USB drives, departmental paper files, scanned images, etc. </a:t>
            </a:r>
          </a:p>
          <a:p>
            <a:pPr marL="0" indent="0" defTabSz="904515">
              <a:buNone/>
              <a:defRPr/>
            </a:pPr>
            <a:r>
              <a:rPr lang="en-US" sz="1800" dirty="0">
                <a:solidFill>
                  <a:srgbClr val="000000"/>
                </a:solidFill>
              </a:rPr>
              <a:t>	• Using safe computing practices (strong passwords,  ignoring phishing emails).</a:t>
            </a:r>
          </a:p>
          <a:p>
            <a:pPr marL="0" indent="0" defTabSz="904515">
              <a:buNone/>
              <a:defRPr/>
            </a:pPr>
            <a:r>
              <a:rPr lang="en-US" sz="1800" dirty="0">
                <a:solidFill>
                  <a:srgbClr val="000000"/>
                </a:solidFill>
              </a:rPr>
              <a:t>2. </a:t>
            </a:r>
            <a:r>
              <a:rPr lang="en-US" sz="1800" b="1" dirty="0">
                <a:solidFill>
                  <a:srgbClr val="000000"/>
                </a:solidFill>
              </a:rPr>
              <a:t>Attacks</a:t>
            </a:r>
            <a:r>
              <a:rPr lang="en-US" sz="1800" dirty="0">
                <a:solidFill>
                  <a:srgbClr val="000000"/>
                </a:solidFill>
              </a:rPr>
              <a:t> – deliberate intent to capture data.</a:t>
            </a:r>
          </a:p>
          <a:p>
            <a:pPr marL="734018" lvl="1" indent="-281777" defTabSz="904515">
              <a:defRPr/>
            </a:pPr>
            <a:r>
              <a:rPr lang="en-US" dirty="0">
                <a:solidFill>
                  <a:srgbClr val="000000"/>
                </a:solidFill>
              </a:rPr>
              <a:t>Reduce risk of attacks from insiders and outsiders by:  	</a:t>
            </a:r>
          </a:p>
          <a:p>
            <a:pPr marL="1191218" lvl="2" indent="-281777" defTabSz="904515">
              <a:defRPr/>
            </a:pPr>
            <a:r>
              <a:rPr lang="en-US" dirty="0">
                <a:solidFill>
                  <a:srgbClr val="000000"/>
                </a:solidFill>
              </a:rPr>
              <a:t>encrypting data </a:t>
            </a:r>
          </a:p>
          <a:p>
            <a:pPr marL="1191218" lvl="2" indent="-281777" defTabSz="904515">
              <a:defRPr/>
            </a:pPr>
            <a:r>
              <a:rPr lang="en-US" dirty="0">
                <a:solidFill>
                  <a:srgbClr val="000000"/>
                </a:solidFill>
              </a:rPr>
              <a:t>physically securing files, etc. </a:t>
            </a:r>
          </a:p>
          <a:p>
            <a:endParaRPr lang="en-US" dirty="0"/>
          </a:p>
        </p:txBody>
      </p:sp>
      <p:sp>
        <p:nvSpPr>
          <p:cNvPr id="3" name="Title 2">
            <a:extLst>
              <a:ext uri="{FF2B5EF4-FFF2-40B4-BE49-F238E27FC236}">
                <a16:creationId xmlns:a16="http://schemas.microsoft.com/office/drawing/2014/main" id="{EE67B429-FE24-42E4-A0F6-1DFCD791B45E}"/>
              </a:ext>
            </a:extLst>
          </p:cNvPr>
          <p:cNvSpPr>
            <a:spLocks noGrp="1"/>
          </p:cNvSpPr>
          <p:nvPr>
            <p:ph type="title"/>
          </p:nvPr>
        </p:nvSpPr>
        <p:spPr/>
        <p:txBody>
          <a:bodyPr/>
          <a:lstStyle/>
          <a:p>
            <a:r>
              <a:rPr lang="en-US" altLang="en-US" sz="2400" dirty="0"/>
              <a:t>How PIRN is exposed</a:t>
            </a:r>
            <a:r>
              <a:rPr lang="en-US" altLang="en-US" dirty="0"/>
              <a:t>:</a:t>
            </a:r>
            <a:endParaRPr lang="en-US" dirty="0"/>
          </a:p>
        </p:txBody>
      </p:sp>
      <p:sp>
        <p:nvSpPr>
          <p:cNvPr id="5" name="Footer Placeholder 4">
            <a:extLst>
              <a:ext uri="{FF2B5EF4-FFF2-40B4-BE49-F238E27FC236}">
                <a16:creationId xmlns:a16="http://schemas.microsoft.com/office/drawing/2014/main" id="{C609DE06-CF7A-4EC6-B4F0-95A10CF6C110}"/>
              </a:ext>
            </a:extLst>
          </p:cNvPr>
          <p:cNvSpPr>
            <a:spLocks noGrp="1"/>
          </p:cNvSpPr>
          <p:nvPr>
            <p:ph type="ftr" sz="quarter" idx="11"/>
          </p:nvPr>
        </p:nvSpPr>
        <p:spPr/>
        <p:txBody>
          <a:bodyPr/>
          <a:lstStyle/>
          <a:p>
            <a:r>
              <a:rPr lang="en-US" dirty="0"/>
              <a:t>Information Security</a:t>
            </a:r>
          </a:p>
        </p:txBody>
      </p:sp>
      <p:sp>
        <p:nvSpPr>
          <p:cNvPr id="6" name="Slide Number Placeholder 5">
            <a:extLst>
              <a:ext uri="{FF2B5EF4-FFF2-40B4-BE49-F238E27FC236}">
                <a16:creationId xmlns:a16="http://schemas.microsoft.com/office/drawing/2014/main" id="{AE6C9308-273E-481D-A5D9-D3BEE7A71C5C}"/>
              </a:ext>
            </a:extLst>
          </p:cNvPr>
          <p:cNvSpPr>
            <a:spLocks noGrp="1"/>
          </p:cNvSpPr>
          <p:nvPr>
            <p:ph type="sldNum" sz="quarter" idx="12"/>
          </p:nvPr>
        </p:nvSpPr>
        <p:spPr/>
        <p:txBody>
          <a:bodyPr/>
          <a:lstStyle/>
          <a:p>
            <a:fld id="{8C683E5E-8327-AD48-8710-552548F43254}" type="slidenum">
              <a:rPr lang="en-US" smtClean="0"/>
              <a:pPr/>
              <a:t>13</a:t>
            </a:fld>
            <a:endParaRPr lang="en-US" dirty="0"/>
          </a:p>
        </p:txBody>
      </p:sp>
    </p:spTree>
    <p:extLst>
      <p:ext uri="{BB962C8B-B14F-4D97-AF65-F5344CB8AC3E}">
        <p14:creationId xmlns:p14="http://schemas.microsoft.com/office/powerpoint/2010/main" val="4276327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A74297-B6C1-49A0-BF4D-B239E6D2A5F0}"/>
              </a:ext>
            </a:extLst>
          </p:cNvPr>
          <p:cNvSpPr>
            <a:spLocks noGrp="1"/>
          </p:cNvSpPr>
          <p:nvPr>
            <p:ph idx="1"/>
          </p:nvPr>
        </p:nvSpPr>
        <p:spPr>
          <a:xfrm>
            <a:off x="1084521" y="1658679"/>
            <a:ext cx="9198166" cy="4435749"/>
          </a:xfrm>
        </p:spPr>
        <p:txBody>
          <a:bodyPr/>
          <a:lstStyle/>
          <a:p>
            <a:r>
              <a:rPr lang="en-US" altLang="en-US" sz="2400" dirty="0"/>
              <a:t>The Director of Information Security, referred to as the ISM in the WISP, has primary responsibility for the policy.</a:t>
            </a:r>
          </a:p>
          <a:p>
            <a:r>
              <a:rPr lang="en-US" altLang="en-US" sz="2400" dirty="0"/>
              <a:t>Responsible for implementation, training, review and maintenance of the policy, and incident response and investigation.</a:t>
            </a:r>
          </a:p>
          <a:p>
            <a:r>
              <a:rPr lang="en-US" altLang="en-US" sz="2400" dirty="0"/>
              <a:t>Contact the Office of Information Security Services with any questions regarding the WISP (Office 401-598-3030, 3031, 3032, 1558).</a:t>
            </a:r>
          </a:p>
          <a:p>
            <a:endParaRPr lang="en-US" dirty="0"/>
          </a:p>
        </p:txBody>
      </p:sp>
      <p:sp>
        <p:nvSpPr>
          <p:cNvPr id="3" name="Title 2">
            <a:extLst>
              <a:ext uri="{FF2B5EF4-FFF2-40B4-BE49-F238E27FC236}">
                <a16:creationId xmlns:a16="http://schemas.microsoft.com/office/drawing/2014/main" id="{3C1F8B17-21E2-4EA5-BE9A-2AEA09D1B7F9}"/>
              </a:ext>
            </a:extLst>
          </p:cNvPr>
          <p:cNvSpPr>
            <a:spLocks noGrp="1"/>
          </p:cNvSpPr>
          <p:nvPr>
            <p:ph type="title"/>
          </p:nvPr>
        </p:nvSpPr>
        <p:spPr/>
        <p:txBody>
          <a:bodyPr/>
          <a:lstStyle/>
          <a:p>
            <a:r>
              <a:rPr lang="en-US" altLang="en-US" sz="2400" dirty="0"/>
              <a:t>Responsibility for the WISP</a:t>
            </a:r>
            <a:endParaRPr lang="en-US" sz="2400" dirty="0"/>
          </a:p>
        </p:txBody>
      </p:sp>
      <p:sp>
        <p:nvSpPr>
          <p:cNvPr id="5" name="Footer Placeholder 4">
            <a:extLst>
              <a:ext uri="{FF2B5EF4-FFF2-40B4-BE49-F238E27FC236}">
                <a16:creationId xmlns:a16="http://schemas.microsoft.com/office/drawing/2014/main" id="{8982F93D-A300-45D6-B35B-4AF8288F323D}"/>
              </a:ext>
            </a:extLst>
          </p:cNvPr>
          <p:cNvSpPr>
            <a:spLocks noGrp="1"/>
          </p:cNvSpPr>
          <p:nvPr>
            <p:ph type="ftr" sz="quarter" idx="11"/>
          </p:nvPr>
        </p:nvSpPr>
        <p:spPr/>
        <p:txBody>
          <a:bodyPr/>
          <a:lstStyle/>
          <a:p>
            <a:r>
              <a:rPr lang="en-US" dirty="0"/>
              <a:t>Information Security</a:t>
            </a:r>
          </a:p>
        </p:txBody>
      </p:sp>
      <p:sp>
        <p:nvSpPr>
          <p:cNvPr id="6" name="Slide Number Placeholder 5">
            <a:extLst>
              <a:ext uri="{FF2B5EF4-FFF2-40B4-BE49-F238E27FC236}">
                <a16:creationId xmlns:a16="http://schemas.microsoft.com/office/drawing/2014/main" id="{B2A2D5C0-445C-4630-B327-7EF211E32948}"/>
              </a:ext>
            </a:extLst>
          </p:cNvPr>
          <p:cNvSpPr>
            <a:spLocks noGrp="1"/>
          </p:cNvSpPr>
          <p:nvPr>
            <p:ph type="sldNum" sz="quarter" idx="12"/>
          </p:nvPr>
        </p:nvSpPr>
        <p:spPr/>
        <p:txBody>
          <a:bodyPr/>
          <a:lstStyle/>
          <a:p>
            <a:fld id="{8C683E5E-8327-AD48-8710-552548F43254}" type="slidenum">
              <a:rPr lang="en-US" smtClean="0"/>
              <a:pPr/>
              <a:t>14</a:t>
            </a:fld>
            <a:endParaRPr lang="en-US" dirty="0"/>
          </a:p>
        </p:txBody>
      </p:sp>
    </p:spTree>
    <p:extLst>
      <p:ext uri="{BB962C8B-B14F-4D97-AF65-F5344CB8AC3E}">
        <p14:creationId xmlns:p14="http://schemas.microsoft.com/office/powerpoint/2010/main" val="2778055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0E5834-E28D-4D87-8ACA-3F5A9218A624}"/>
              </a:ext>
            </a:extLst>
          </p:cNvPr>
          <p:cNvSpPr>
            <a:spLocks noGrp="1"/>
          </p:cNvSpPr>
          <p:nvPr>
            <p:ph idx="1"/>
          </p:nvPr>
        </p:nvSpPr>
        <p:spPr>
          <a:xfrm>
            <a:off x="1637415" y="1367075"/>
            <a:ext cx="8689534" cy="4347060"/>
          </a:xfrm>
        </p:spPr>
        <p:txBody>
          <a:bodyPr/>
          <a:lstStyle/>
          <a:p>
            <a:pPr marL="0" indent="0">
              <a:buFontTx/>
              <a:buNone/>
              <a:defRPr/>
            </a:pPr>
            <a:r>
              <a:rPr lang="en-US" sz="2400" b="1" dirty="0"/>
              <a:t>Other important ISM responsibilities:</a:t>
            </a:r>
          </a:p>
          <a:p>
            <a:pPr marL="338061" indent="-338061">
              <a:defRPr/>
            </a:pPr>
            <a:r>
              <a:rPr lang="en-US" dirty="0"/>
              <a:t>3</a:t>
            </a:r>
            <a:r>
              <a:rPr lang="en-US" baseline="30000" dirty="0"/>
              <a:t>rd</a:t>
            </a:r>
            <a:r>
              <a:rPr lang="en-US" dirty="0"/>
              <a:t> Party Vendor Contracts must be approved by the ISM (vendors who access use, store, disclose, transport or destroy PIRN)</a:t>
            </a:r>
          </a:p>
          <a:p>
            <a:pPr marL="338061" indent="-338061">
              <a:defRPr/>
            </a:pPr>
            <a:r>
              <a:rPr lang="en-US" dirty="0"/>
              <a:t>Obtain written approval  from the ISM if your department wants to use any service involving payment by credit or debit/payment cards</a:t>
            </a:r>
          </a:p>
          <a:p>
            <a:pPr marL="338061" indent="-338061">
              <a:defRPr/>
            </a:pPr>
            <a:r>
              <a:rPr lang="en-US" dirty="0"/>
              <a:t>This required approval includes the following:</a:t>
            </a:r>
          </a:p>
          <a:p>
            <a:pPr marL="732709" lvl="1" indent="-279878">
              <a:defRPr/>
            </a:pPr>
            <a:r>
              <a:rPr lang="en-US" sz="2000" dirty="0"/>
              <a:t>Engaging a vendor for a service with these payment methods, obtaining a web service incorporating these payment methods (e.g., PayPal), obtaining a credit card machine</a:t>
            </a:r>
          </a:p>
          <a:p>
            <a:endParaRPr lang="en-US" dirty="0"/>
          </a:p>
        </p:txBody>
      </p:sp>
      <p:sp>
        <p:nvSpPr>
          <p:cNvPr id="3" name="Title 2">
            <a:extLst>
              <a:ext uri="{FF2B5EF4-FFF2-40B4-BE49-F238E27FC236}">
                <a16:creationId xmlns:a16="http://schemas.microsoft.com/office/drawing/2014/main" id="{488F8DC6-0E26-441A-8484-6BC355228519}"/>
              </a:ext>
            </a:extLst>
          </p:cNvPr>
          <p:cNvSpPr>
            <a:spLocks noGrp="1"/>
          </p:cNvSpPr>
          <p:nvPr>
            <p:ph type="title"/>
          </p:nvPr>
        </p:nvSpPr>
        <p:spPr/>
        <p:txBody>
          <a:bodyPr/>
          <a:lstStyle/>
          <a:p>
            <a:r>
              <a:rPr lang="en-US" altLang="en-US" sz="2400" dirty="0"/>
              <a:t>Director of Information Security (ISM)</a:t>
            </a:r>
            <a:br>
              <a:rPr lang="en-US" altLang="en-US" sz="2400" dirty="0"/>
            </a:br>
            <a:endParaRPr lang="en-US" sz="2400" dirty="0"/>
          </a:p>
        </p:txBody>
      </p:sp>
      <p:sp>
        <p:nvSpPr>
          <p:cNvPr id="5" name="Footer Placeholder 4">
            <a:extLst>
              <a:ext uri="{FF2B5EF4-FFF2-40B4-BE49-F238E27FC236}">
                <a16:creationId xmlns:a16="http://schemas.microsoft.com/office/drawing/2014/main" id="{EA7B3B8E-0A8C-46E5-9737-E9634E0698B7}"/>
              </a:ext>
            </a:extLst>
          </p:cNvPr>
          <p:cNvSpPr>
            <a:spLocks noGrp="1"/>
          </p:cNvSpPr>
          <p:nvPr>
            <p:ph type="ftr" sz="quarter" idx="11"/>
          </p:nvPr>
        </p:nvSpPr>
        <p:spPr/>
        <p:txBody>
          <a:bodyPr/>
          <a:lstStyle/>
          <a:p>
            <a:r>
              <a:rPr lang="en-US" dirty="0"/>
              <a:t>Information Security</a:t>
            </a:r>
          </a:p>
        </p:txBody>
      </p:sp>
      <p:sp>
        <p:nvSpPr>
          <p:cNvPr id="6" name="Slide Number Placeholder 5">
            <a:extLst>
              <a:ext uri="{FF2B5EF4-FFF2-40B4-BE49-F238E27FC236}">
                <a16:creationId xmlns:a16="http://schemas.microsoft.com/office/drawing/2014/main" id="{B39F871E-01C9-4991-95B3-EC2A34EDC23F}"/>
              </a:ext>
            </a:extLst>
          </p:cNvPr>
          <p:cNvSpPr>
            <a:spLocks noGrp="1"/>
          </p:cNvSpPr>
          <p:nvPr>
            <p:ph type="sldNum" sz="quarter" idx="12"/>
          </p:nvPr>
        </p:nvSpPr>
        <p:spPr/>
        <p:txBody>
          <a:bodyPr/>
          <a:lstStyle/>
          <a:p>
            <a:fld id="{8C683E5E-8327-AD48-8710-552548F43254}" type="slidenum">
              <a:rPr lang="en-US" smtClean="0"/>
              <a:pPr/>
              <a:t>15</a:t>
            </a:fld>
            <a:endParaRPr lang="en-US" dirty="0"/>
          </a:p>
        </p:txBody>
      </p:sp>
    </p:spTree>
    <p:extLst>
      <p:ext uri="{BB962C8B-B14F-4D97-AF65-F5344CB8AC3E}">
        <p14:creationId xmlns:p14="http://schemas.microsoft.com/office/powerpoint/2010/main" val="3625332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97314F2-2586-4554-A1BB-00140498628D}"/>
              </a:ext>
            </a:extLst>
          </p:cNvPr>
          <p:cNvSpPr>
            <a:spLocks noGrp="1"/>
          </p:cNvSpPr>
          <p:nvPr>
            <p:ph type="ftr" sz="quarter" idx="11"/>
          </p:nvPr>
        </p:nvSpPr>
        <p:spPr/>
        <p:txBody>
          <a:bodyPr/>
          <a:lstStyle/>
          <a:p>
            <a:r>
              <a:rPr lang="en-US" dirty="0"/>
              <a:t>Information Security</a:t>
            </a:r>
          </a:p>
        </p:txBody>
      </p:sp>
      <p:sp>
        <p:nvSpPr>
          <p:cNvPr id="4" name="Slide Number Placeholder 3">
            <a:extLst>
              <a:ext uri="{FF2B5EF4-FFF2-40B4-BE49-F238E27FC236}">
                <a16:creationId xmlns:a16="http://schemas.microsoft.com/office/drawing/2014/main" id="{AFEF6693-D106-435F-A3B8-063602548BE4}"/>
              </a:ext>
            </a:extLst>
          </p:cNvPr>
          <p:cNvSpPr>
            <a:spLocks noGrp="1"/>
          </p:cNvSpPr>
          <p:nvPr>
            <p:ph type="sldNum" sz="quarter" idx="12"/>
          </p:nvPr>
        </p:nvSpPr>
        <p:spPr/>
        <p:txBody>
          <a:bodyPr/>
          <a:lstStyle/>
          <a:p>
            <a:fld id="{8C683E5E-8327-AD48-8710-552548F43254}" type="slidenum">
              <a:rPr lang="en-US" smtClean="0"/>
              <a:pPr/>
              <a:t>16</a:t>
            </a:fld>
            <a:endParaRPr lang="en-US" dirty="0"/>
          </a:p>
        </p:txBody>
      </p:sp>
      <p:sp>
        <p:nvSpPr>
          <p:cNvPr id="6" name="Rectangle 5">
            <a:extLst>
              <a:ext uri="{FF2B5EF4-FFF2-40B4-BE49-F238E27FC236}">
                <a16:creationId xmlns:a16="http://schemas.microsoft.com/office/drawing/2014/main" id="{4A04D2EC-C63F-491B-9660-A790A3CC21E4}"/>
              </a:ext>
            </a:extLst>
          </p:cNvPr>
          <p:cNvSpPr/>
          <p:nvPr/>
        </p:nvSpPr>
        <p:spPr>
          <a:xfrm>
            <a:off x="838200" y="-4876"/>
            <a:ext cx="6096000" cy="2554545"/>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br>
              <a:rPr kumimoji="0" lang="en-US" altLang="en-US" sz="3200" b="1" i="0" u="none" strike="noStrike" kern="0" cap="none" spc="0" normalizeH="0" baseline="0" noProof="0" dirty="0">
                <a:ln>
                  <a:noFill/>
                </a:ln>
                <a:solidFill>
                  <a:srgbClr val="052C97"/>
                </a:solidFill>
                <a:effectLst/>
                <a:uLnTx/>
                <a:uFillTx/>
                <a:latin typeface="Gill Sans MT"/>
                <a:ea typeface="+mj-ea"/>
                <a:cs typeface="+mj-cs"/>
              </a:rPr>
            </a:br>
            <a:br>
              <a:rPr kumimoji="0" lang="en-US" altLang="en-US" sz="3200" b="1" i="0" u="none" strike="noStrike" kern="0" cap="none" spc="0" normalizeH="0" baseline="0" noProof="0" dirty="0">
                <a:ln>
                  <a:noFill/>
                </a:ln>
                <a:solidFill>
                  <a:srgbClr val="052C97"/>
                </a:solidFill>
                <a:effectLst/>
                <a:uLnTx/>
                <a:uFillTx/>
                <a:latin typeface="+mj-lt"/>
                <a:ea typeface="+mj-ea"/>
                <a:cs typeface="+mj-cs"/>
              </a:rPr>
            </a:br>
            <a:r>
              <a:rPr kumimoji="0" lang="en-US" altLang="en-US" sz="4800" b="1" i="0" u="none" strike="noStrike" kern="0" cap="none" spc="0" normalizeH="0" baseline="0" noProof="0" dirty="0">
                <a:ln>
                  <a:noFill/>
                </a:ln>
                <a:solidFill>
                  <a:srgbClr val="052C97"/>
                </a:solidFill>
                <a:effectLst/>
                <a:uLnTx/>
                <a:uFillTx/>
                <a:latin typeface="+mj-lt"/>
                <a:ea typeface="+mj-ea"/>
                <a:cs typeface="+mj-cs"/>
              </a:rPr>
              <a:t>Good Computing Practices:</a:t>
            </a:r>
            <a:endParaRPr kumimoji="0" lang="en-US" sz="1800" b="0" i="0" u="none" strike="noStrike" kern="0" cap="none" spc="0" normalizeH="0" baseline="0" noProof="0" dirty="0">
              <a:ln>
                <a:noFill/>
              </a:ln>
              <a:solidFill>
                <a:sysClr val="windowText" lastClr="000000"/>
              </a:solidFill>
              <a:effectLst/>
              <a:uLnTx/>
              <a:uFillTx/>
              <a:latin typeface="+mj-lt"/>
            </a:endParaRPr>
          </a:p>
        </p:txBody>
      </p:sp>
      <p:sp>
        <p:nvSpPr>
          <p:cNvPr id="8" name="Rectangle 7">
            <a:extLst>
              <a:ext uri="{FF2B5EF4-FFF2-40B4-BE49-F238E27FC236}">
                <a16:creationId xmlns:a16="http://schemas.microsoft.com/office/drawing/2014/main" id="{4E23C324-2DBC-4612-8FD2-E5F0B5A2421F}"/>
              </a:ext>
            </a:extLst>
          </p:cNvPr>
          <p:cNvSpPr/>
          <p:nvPr/>
        </p:nvSpPr>
        <p:spPr>
          <a:xfrm>
            <a:off x="3048000" y="2933758"/>
            <a:ext cx="6096000" cy="1569660"/>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4800" b="0" i="0" u="none" strike="noStrike" kern="0" cap="none" spc="0" normalizeH="0" baseline="0" noProof="0" dirty="0">
                <a:ln>
                  <a:noFill/>
                </a:ln>
                <a:solidFill>
                  <a:srgbClr val="052C97"/>
                </a:solidFill>
                <a:effectLst/>
                <a:uLnTx/>
                <a:uFillTx/>
                <a:latin typeface="+mj-lt"/>
                <a:ea typeface="+mj-ea"/>
                <a:cs typeface="+mj-cs"/>
              </a:rPr>
              <a:t>Safeguards and roles for Users</a:t>
            </a:r>
            <a:endParaRPr kumimoji="0" lang="en-US" sz="1800" b="0" i="0" u="none" strike="noStrike" kern="0" cap="none" spc="0" normalizeH="0" baseline="0" noProof="0" dirty="0">
              <a:ln>
                <a:noFill/>
              </a:ln>
              <a:solidFill>
                <a:sysClr val="windowText" lastClr="000000"/>
              </a:solidFill>
              <a:effectLst/>
              <a:uLnTx/>
              <a:uFillTx/>
              <a:latin typeface="+mj-lt"/>
            </a:endParaRPr>
          </a:p>
        </p:txBody>
      </p:sp>
    </p:spTree>
    <p:extLst>
      <p:ext uri="{BB962C8B-B14F-4D97-AF65-F5344CB8AC3E}">
        <p14:creationId xmlns:p14="http://schemas.microsoft.com/office/powerpoint/2010/main" val="3028280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F5EE4-20B1-4411-BEE4-24364C4A322B}"/>
              </a:ext>
            </a:extLst>
          </p:cNvPr>
          <p:cNvSpPr>
            <a:spLocks noGrp="1"/>
          </p:cNvSpPr>
          <p:nvPr>
            <p:ph type="title"/>
          </p:nvPr>
        </p:nvSpPr>
        <p:spPr/>
        <p:txBody>
          <a:bodyPr/>
          <a:lstStyle/>
          <a:p>
            <a:r>
              <a:rPr lang="en-US" altLang="en-US" sz="2400" dirty="0">
                <a:solidFill>
                  <a:srgbClr val="002060"/>
                </a:solidFill>
              </a:rPr>
              <a:t>What is “Information Security”?</a:t>
            </a:r>
            <a:br>
              <a:rPr lang="en-US" altLang="en-US" dirty="0">
                <a:solidFill>
                  <a:srgbClr val="002060"/>
                </a:solidFill>
              </a:rPr>
            </a:br>
            <a:endParaRPr lang="en-US" dirty="0"/>
          </a:p>
        </p:txBody>
      </p:sp>
      <p:sp>
        <p:nvSpPr>
          <p:cNvPr id="4" name="Footer Placeholder 3">
            <a:extLst>
              <a:ext uri="{FF2B5EF4-FFF2-40B4-BE49-F238E27FC236}">
                <a16:creationId xmlns:a16="http://schemas.microsoft.com/office/drawing/2014/main" id="{CDFCE3DF-A441-47FC-A290-D1D51818F811}"/>
              </a:ext>
            </a:extLst>
          </p:cNvPr>
          <p:cNvSpPr>
            <a:spLocks noGrp="1"/>
          </p:cNvSpPr>
          <p:nvPr>
            <p:ph type="ftr" sz="quarter" idx="11"/>
          </p:nvPr>
        </p:nvSpPr>
        <p:spPr/>
        <p:txBody>
          <a:bodyPr/>
          <a:lstStyle/>
          <a:p>
            <a:r>
              <a:rPr lang="en-US" dirty="0"/>
              <a:t>Information Security</a:t>
            </a:r>
          </a:p>
        </p:txBody>
      </p:sp>
      <p:sp>
        <p:nvSpPr>
          <p:cNvPr id="5" name="Slide Number Placeholder 4">
            <a:extLst>
              <a:ext uri="{FF2B5EF4-FFF2-40B4-BE49-F238E27FC236}">
                <a16:creationId xmlns:a16="http://schemas.microsoft.com/office/drawing/2014/main" id="{3C45AEDF-60FC-4B76-9676-3CA62DAF13E7}"/>
              </a:ext>
            </a:extLst>
          </p:cNvPr>
          <p:cNvSpPr>
            <a:spLocks noGrp="1"/>
          </p:cNvSpPr>
          <p:nvPr>
            <p:ph type="sldNum" sz="quarter" idx="12"/>
          </p:nvPr>
        </p:nvSpPr>
        <p:spPr/>
        <p:txBody>
          <a:bodyPr/>
          <a:lstStyle/>
          <a:p>
            <a:fld id="{8C683E5E-8327-AD48-8710-552548F43254}" type="slidenum">
              <a:rPr lang="en-US" smtClean="0"/>
              <a:pPr/>
              <a:t>17</a:t>
            </a:fld>
            <a:endParaRPr lang="en-US" dirty="0"/>
          </a:p>
        </p:txBody>
      </p:sp>
      <p:sp>
        <p:nvSpPr>
          <p:cNvPr id="6" name="Oval 4">
            <a:extLst>
              <a:ext uri="{FF2B5EF4-FFF2-40B4-BE49-F238E27FC236}">
                <a16:creationId xmlns:a16="http://schemas.microsoft.com/office/drawing/2014/main" id="{C297328B-8EED-452E-BBCC-BCFB9FBD1C1D}"/>
              </a:ext>
            </a:extLst>
          </p:cNvPr>
          <p:cNvSpPr>
            <a:spLocks noChangeArrowheads="1"/>
          </p:cNvSpPr>
          <p:nvPr/>
        </p:nvSpPr>
        <p:spPr bwMode="auto">
          <a:xfrm>
            <a:off x="1505309" y="1367075"/>
            <a:ext cx="1905000" cy="838200"/>
          </a:xfrm>
          <a:prstGeom prst="ellipse">
            <a:avLst/>
          </a:prstGeom>
          <a:solidFill>
            <a:srgbClr val="000080"/>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568" tIns="45289" rIns="90568" bIns="45289" anchor="ct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eaLnBrk="1" hangingPunct="1">
              <a:spcBef>
                <a:spcPct val="0"/>
              </a:spcBef>
              <a:buFontTx/>
              <a:buNone/>
            </a:pPr>
            <a:endParaRPr lang="en-US" altLang="en-US" sz="2400" dirty="0">
              <a:solidFill>
                <a:srgbClr val="000000"/>
              </a:solidFill>
              <a:latin typeface="Times New Roman" panose="02020603050405020304" pitchFamily="18" charset="0"/>
            </a:endParaRPr>
          </a:p>
        </p:txBody>
      </p:sp>
      <p:sp>
        <p:nvSpPr>
          <p:cNvPr id="7" name="Oval 21">
            <a:extLst>
              <a:ext uri="{FF2B5EF4-FFF2-40B4-BE49-F238E27FC236}">
                <a16:creationId xmlns:a16="http://schemas.microsoft.com/office/drawing/2014/main" id="{7D356D8E-A759-4464-BE8A-DB1DE2155047}"/>
              </a:ext>
            </a:extLst>
          </p:cNvPr>
          <p:cNvSpPr>
            <a:spLocks noChangeArrowheads="1"/>
          </p:cNvSpPr>
          <p:nvPr/>
        </p:nvSpPr>
        <p:spPr bwMode="auto">
          <a:xfrm>
            <a:off x="1505309" y="2650526"/>
            <a:ext cx="1905000" cy="838200"/>
          </a:xfrm>
          <a:prstGeom prst="ellipse">
            <a:avLst/>
          </a:prstGeom>
          <a:solidFill>
            <a:srgbClr val="000080"/>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568" tIns="45289" rIns="90568" bIns="45289" anchor="ct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eaLnBrk="1" hangingPunct="1">
              <a:spcBef>
                <a:spcPct val="0"/>
              </a:spcBef>
              <a:buFontTx/>
              <a:buNone/>
            </a:pPr>
            <a:endParaRPr lang="en-US" altLang="en-US" sz="2400" dirty="0">
              <a:solidFill>
                <a:srgbClr val="000000"/>
              </a:solidFill>
              <a:latin typeface="Times New Roman" panose="02020603050405020304" pitchFamily="18" charset="0"/>
            </a:endParaRPr>
          </a:p>
        </p:txBody>
      </p:sp>
      <p:sp>
        <p:nvSpPr>
          <p:cNvPr id="8" name="Oval 8">
            <a:extLst>
              <a:ext uri="{FF2B5EF4-FFF2-40B4-BE49-F238E27FC236}">
                <a16:creationId xmlns:a16="http://schemas.microsoft.com/office/drawing/2014/main" id="{59117BCF-3719-4C76-A648-BB25BFBFA8E7}"/>
              </a:ext>
            </a:extLst>
          </p:cNvPr>
          <p:cNvSpPr>
            <a:spLocks noChangeArrowheads="1"/>
          </p:cNvSpPr>
          <p:nvPr/>
        </p:nvSpPr>
        <p:spPr bwMode="auto">
          <a:xfrm>
            <a:off x="1505309" y="3939033"/>
            <a:ext cx="1905000" cy="838200"/>
          </a:xfrm>
          <a:prstGeom prst="ellipse">
            <a:avLst/>
          </a:prstGeom>
          <a:solidFill>
            <a:srgbClr val="000080"/>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568" tIns="45289" rIns="90568" bIns="45289" anchor="ct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eaLnBrk="1" hangingPunct="1">
              <a:spcBef>
                <a:spcPct val="0"/>
              </a:spcBef>
              <a:buFontTx/>
              <a:buNone/>
            </a:pPr>
            <a:endParaRPr lang="en-US" altLang="en-US" sz="2400" dirty="0">
              <a:solidFill>
                <a:srgbClr val="000000"/>
              </a:solidFill>
              <a:latin typeface="Times New Roman" panose="02020603050405020304" pitchFamily="18" charset="0"/>
            </a:endParaRPr>
          </a:p>
        </p:txBody>
      </p:sp>
      <p:sp>
        <p:nvSpPr>
          <p:cNvPr id="9" name="Oval 12">
            <a:extLst>
              <a:ext uri="{FF2B5EF4-FFF2-40B4-BE49-F238E27FC236}">
                <a16:creationId xmlns:a16="http://schemas.microsoft.com/office/drawing/2014/main" id="{967A8A31-82EA-4C64-BAA3-D4A18BBDC721}"/>
              </a:ext>
            </a:extLst>
          </p:cNvPr>
          <p:cNvSpPr>
            <a:spLocks noChangeArrowheads="1"/>
          </p:cNvSpPr>
          <p:nvPr/>
        </p:nvSpPr>
        <p:spPr bwMode="auto">
          <a:xfrm>
            <a:off x="2835215" y="5071825"/>
            <a:ext cx="1905000" cy="838200"/>
          </a:xfrm>
          <a:prstGeom prst="ellipse">
            <a:avLst/>
          </a:prstGeom>
          <a:solidFill>
            <a:srgbClr val="000080"/>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568" tIns="45289" rIns="90568" bIns="45289" anchor="ct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eaLnBrk="1" hangingPunct="1">
              <a:spcBef>
                <a:spcPct val="0"/>
              </a:spcBef>
              <a:buFontTx/>
              <a:buNone/>
            </a:pPr>
            <a:endParaRPr lang="en-US" altLang="en-US" sz="2400" dirty="0">
              <a:solidFill>
                <a:srgbClr val="000000"/>
              </a:solidFill>
              <a:latin typeface="Times New Roman" panose="02020603050405020304" pitchFamily="18" charset="0"/>
            </a:endParaRPr>
          </a:p>
        </p:txBody>
      </p:sp>
      <p:graphicFrame>
        <p:nvGraphicFramePr>
          <p:cNvPr id="10" name="Object 11">
            <a:hlinkClick r:id="" action="ppaction://ole?verb=0"/>
            <a:extLst>
              <a:ext uri="{FF2B5EF4-FFF2-40B4-BE49-F238E27FC236}">
                <a16:creationId xmlns:a16="http://schemas.microsoft.com/office/drawing/2014/main" id="{7853106C-F950-4DC5-A57A-6B6F52D735AD}"/>
              </a:ext>
            </a:extLst>
          </p:cNvPr>
          <p:cNvGraphicFramePr>
            <a:graphicFrameLocks/>
          </p:cNvGraphicFramePr>
          <p:nvPr>
            <p:extLst>
              <p:ext uri="{D42A27DB-BD31-4B8C-83A1-F6EECF244321}">
                <p14:modId xmlns:p14="http://schemas.microsoft.com/office/powerpoint/2010/main" val="381037190"/>
              </p:ext>
            </p:extLst>
          </p:nvPr>
        </p:nvGraphicFramePr>
        <p:xfrm>
          <a:off x="4370387" y="2187514"/>
          <a:ext cx="3451225" cy="2714625"/>
        </p:xfrm>
        <a:graphic>
          <a:graphicData uri="http://schemas.openxmlformats.org/presentationml/2006/ole">
            <mc:AlternateContent xmlns:mc="http://schemas.openxmlformats.org/markup-compatibility/2006">
              <mc:Choice xmlns:v="urn:schemas-microsoft-com:vml" Requires="v">
                <p:oleObj spid="_x0000_s1026" name="Microsoft ClipArt Gallery" r:id="rId3" imgW="2990850" imgH="2352675" progId="MS_ClipArt_Gallery">
                  <p:embed/>
                </p:oleObj>
              </mc:Choice>
              <mc:Fallback>
                <p:oleObj name="Microsoft ClipArt Gallery" r:id="rId3" imgW="2990850" imgH="2352675" progId="MS_ClipArt_Gallery">
                  <p:embed/>
                  <p:pic>
                    <p:nvPicPr>
                      <p:cNvPr id="10" name="Object 11">
                        <a:hlinkClick r:id="" action="ppaction://ole?verb=0"/>
                        <a:extLst>
                          <a:ext uri="{FF2B5EF4-FFF2-40B4-BE49-F238E27FC236}">
                            <a16:creationId xmlns:a16="http://schemas.microsoft.com/office/drawing/2014/main" id="{7853106C-F950-4DC5-A57A-6B6F52D735AD}"/>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0387" y="2187514"/>
                        <a:ext cx="3451225" cy="27146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Oval 5">
            <a:extLst>
              <a:ext uri="{FF2B5EF4-FFF2-40B4-BE49-F238E27FC236}">
                <a16:creationId xmlns:a16="http://schemas.microsoft.com/office/drawing/2014/main" id="{7DF244F4-3952-413A-980B-64236FC321FA}"/>
              </a:ext>
            </a:extLst>
          </p:cNvPr>
          <p:cNvSpPr>
            <a:spLocks noChangeArrowheads="1"/>
          </p:cNvSpPr>
          <p:nvPr/>
        </p:nvSpPr>
        <p:spPr bwMode="auto">
          <a:xfrm>
            <a:off x="4470742" y="1233256"/>
            <a:ext cx="1905000" cy="762000"/>
          </a:xfrm>
          <a:prstGeom prst="ellipse">
            <a:avLst/>
          </a:prstGeom>
          <a:solidFill>
            <a:srgbClr val="000080"/>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568" tIns="45289" rIns="90568" bIns="45289" anchor="ct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eaLnBrk="1" hangingPunct="1">
              <a:spcBef>
                <a:spcPct val="0"/>
              </a:spcBef>
              <a:buFontTx/>
              <a:buNone/>
            </a:pPr>
            <a:endParaRPr lang="en-US" altLang="en-US" sz="2400" dirty="0">
              <a:solidFill>
                <a:srgbClr val="000000"/>
              </a:solidFill>
              <a:latin typeface="Times New Roman" panose="02020603050405020304" pitchFamily="18" charset="0"/>
            </a:endParaRPr>
          </a:p>
        </p:txBody>
      </p:sp>
      <p:sp>
        <p:nvSpPr>
          <p:cNvPr id="12" name="Oval 6">
            <a:extLst>
              <a:ext uri="{FF2B5EF4-FFF2-40B4-BE49-F238E27FC236}">
                <a16:creationId xmlns:a16="http://schemas.microsoft.com/office/drawing/2014/main" id="{F69DD7BA-03D5-4F1F-B569-712FC39031AA}"/>
              </a:ext>
            </a:extLst>
          </p:cNvPr>
          <p:cNvSpPr>
            <a:spLocks noChangeArrowheads="1"/>
          </p:cNvSpPr>
          <p:nvPr/>
        </p:nvSpPr>
        <p:spPr bwMode="auto">
          <a:xfrm>
            <a:off x="7935645" y="1732203"/>
            <a:ext cx="1905000" cy="838200"/>
          </a:xfrm>
          <a:prstGeom prst="ellipse">
            <a:avLst/>
          </a:prstGeom>
          <a:solidFill>
            <a:srgbClr val="000080"/>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568" tIns="45289" rIns="90568" bIns="45289" anchor="ct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eaLnBrk="1" hangingPunct="1">
              <a:spcBef>
                <a:spcPct val="0"/>
              </a:spcBef>
              <a:buFontTx/>
              <a:buNone/>
            </a:pPr>
            <a:endParaRPr lang="en-US" altLang="en-US" sz="2400" dirty="0">
              <a:solidFill>
                <a:srgbClr val="000000"/>
              </a:solidFill>
              <a:latin typeface="Times New Roman" panose="02020603050405020304" pitchFamily="18" charset="0"/>
            </a:endParaRPr>
          </a:p>
        </p:txBody>
      </p:sp>
      <p:sp>
        <p:nvSpPr>
          <p:cNvPr id="13" name="Oval 7">
            <a:extLst>
              <a:ext uri="{FF2B5EF4-FFF2-40B4-BE49-F238E27FC236}">
                <a16:creationId xmlns:a16="http://schemas.microsoft.com/office/drawing/2014/main" id="{22F4809D-13A3-4465-BFBD-6C85EE4D28B8}"/>
              </a:ext>
            </a:extLst>
          </p:cNvPr>
          <p:cNvSpPr>
            <a:spLocks noChangeArrowheads="1"/>
          </p:cNvSpPr>
          <p:nvPr/>
        </p:nvSpPr>
        <p:spPr bwMode="auto">
          <a:xfrm>
            <a:off x="9734191" y="2800350"/>
            <a:ext cx="1905000" cy="838200"/>
          </a:xfrm>
          <a:prstGeom prst="ellipse">
            <a:avLst/>
          </a:prstGeom>
          <a:solidFill>
            <a:srgbClr val="000080"/>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568" tIns="45289" rIns="90568" bIns="45289" anchor="ct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eaLnBrk="1" hangingPunct="1">
              <a:spcBef>
                <a:spcPct val="0"/>
              </a:spcBef>
              <a:buFontTx/>
              <a:buNone/>
            </a:pPr>
            <a:endParaRPr lang="en-US" altLang="en-US" sz="2400" dirty="0">
              <a:solidFill>
                <a:srgbClr val="000000"/>
              </a:solidFill>
              <a:latin typeface="Times New Roman" panose="02020603050405020304" pitchFamily="18" charset="0"/>
            </a:endParaRPr>
          </a:p>
        </p:txBody>
      </p:sp>
      <p:sp>
        <p:nvSpPr>
          <p:cNvPr id="14" name="Oval 10">
            <a:extLst>
              <a:ext uri="{FF2B5EF4-FFF2-40B4-BE49-F238E27FC236}">
                <a16:creationId xmlns:a16="http://schemas.microsoft.com/office/drawing/2014/main" id="{B9128A0C-B075-4DCF-92C1-570879409CBB}"/>
              </a:ext>
            </a:extLst>
          </p:cNvPr>
          <p:cNvSpPr>
            <a:spLocks noChangeArrowheads="1"/>
          </p:cNvSpPr>
          <p:nvPr/>
        </p:nvSpPr>
        <p:spPr bwMode="auto">
          <a:xfrm>
            <a:off x="9734191" y="3786264"/>
            <a:ext cx="1905000" cy="838200"/>
          </a:xfrm>
          <a:prstGeom prst="ellipse">
            <a:avLst/>
          </a:prstGeom>
          <a:solidFill>
            <a:srgbClr val="000080"/>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568" tIns="45289" rIns="90568" bIns="45289" anchor="ct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eaLnBrk="1" hangingPunct="1">
              <a:spcBef>
                <a:spcPct val="0"/>
              </a:spcBef>
              <a:buFontTx/>
              <a:buNone/>
            </a:pPr>
            <a:endParaRPr lang="en-US" altLang="en-US" sz="2400" dirty="0">
              <a:solidFill>
                <a:srgbClr val="000000"/>
              </a:solidFill>
              <a:latin typeface="Times New Roman" panose="02020603050405020304" pitchFamily="18" charset="0"/>
            </a:endParaRPr>
          </a:p>
        </p:txBody>
      </p:sp>
      <p:sp>
        <p:nvSpPr>
          <p:cNvPr id="15" name="Oval 9">
            <a:extLst>
              <a:ext uri="{FF2B5EF4-FFF2-40B4-BE49-F238E27FC236}">
                <a16:creationId xmlns:a16="http://schemas.microsoft.com/office/drawing/2014/main" id="{772F71A9-A13C-49CD-861E-B9A3E97A8BEA}"/>
              </a:ext>
            </a:extLst>
          </p:cNvPr>
          <p:cNvSpPr>
            <a:spLocks noChangeArrowheads="1"/>
          </p:cNvSpPr>
          <p:nvPr/>
        </p:nvSpPr>
        <p:spPr bwMode="auto">
          <a:xfrm>
            <a:off x="7930379" y="5015303"/>
            <a:ext cx="1905000" cy="838200"/>
          </a:xfrm>
          <a:prstGeom prst="ellipse">
            <a:avLst/>
          </a:prstGeom>
          <a:solidFill>
            <a:srgbClr val="000080"/>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568" tIns="45289" rIns="90568" bIns="45289" anchor="ct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eaLnBrk="1" hangingPunct="1">
              <a:spcBef>
                <a:spcPct val="0"/>
              </a:spcBef>
              <a:buFontTx/>
              <a:buNone/>
            </a:pPr>
            <a:endParaRPr lang="en-US" altLang="en-US" sz="2400" dirty="0">
              <a:solidFill>
                <a:srgbClr val="000000"/>
              </a:solidFill>
              <a:latin typeface="Times New Roman" panose="02020603050405020304" pitchFamily="18" charset="0"/>
            </a:endParaRPr>
          </a:p>
        </p:txBody>
      </p:sp>
      <p:sp>
        <p:nvSpPr>
          <p:cNvPr id="16" name="Line 24">
            <a:extLst>
              <a:ext uri="{FF2B5EF4-FFF2-40B4-BE49-F238E27FC236}">
                <a16:creationId xmlns:a16="http://schemas.microsoft.com/office/drawing/2014/main" id="{82C4A130-26DC-4123-9095-9A147D20D21A}"/>
              </a:ext>
            </a:extLst>
          </p:cNvPr>
          <p:cNvSpPr>
            <a:spLocks noChangeShapeType="1"/>
          </p:cNvSpPr>
          <p:nvPr/>
        </p:nvSpPr>
        <p:spPr bwMode="auto">
          <a:xfrm>
            <a:off x="5618562" y="1225862"/>
            <a:ext cx="4325585" cy="297676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568" tIns="45289" rIns="90568" bIns="45289"/>
          <a:lstStyle/>
          <a:p>
            <a:endParaRPr lang="en-US" dirty="0"/>
          </a:p>
        </p:txBody>
      </p:sp>
      <p:sp>
        <p:nvSpPr>
          <p:cNvPr id="17" name="Line 25">
            <a:extLst>
              <a:ext uri="{FF2B5EF4-FFF2-40B4-BE49-F238E27FC236}">
                <a16:creationId xmlns:a16="http://schemas.microsoft.com/office/drawing/2014/main" id="{08F96EAB-F84E-431B-A32B-4E3BE92CA22E}"/>
              </a:ext>
            </a:extLst>
          </p:cNvPr>
          <p:cNvSpPr>
            <a:spLocks noChangeShapeType="1"/>
          </p:cNvSpPr>
          <p:nvPr/>
        </p:nvSpPr>
        <p:spPr bwMode="auto">
          <a:xfrm flipH="1">
            <a:off x="4514490" y="4177103"/>
            <a:ext cx="6172200" cy="1295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568" tIns="45289" rIns="90568" bIns="45289"/>
          <a:lstStyle/>
          <a:p>
            <a:endParaRPr lang="en-US" dirty="0"/>
          </a:p>
        </p:txBody>
      </p:sp>
      <p:sp>
        <p:nvSpPr>
          <p:cNvPr id="18" name="Line 23">
            <a:extLst>
              <a:ext uri="{FF2B5EF4-FFF2-40B4-BE49-F238E27FC236}">
                <a16:creationId xmlns:a16="http://schemas.microsoft.com/office/drawing/2014/main" id="{AFE186DE-9F80-43FE-835C-59EC5403F6BA}"/>
              </a:ext>
            </a:extLst>
          </p:cNvPr>
          <p:cNvSpPr>
            <a:spLocks noChangeShapeType="1"/>
          </p:cNvSpPr>
          <p:nvPr/>
        </p:nvSpPr>
        <p:spPr bwMode="auto">
          <a:xfrm flipH="1">
            <a:off x="3599261" y="1830074"/>
            <a:ext cx="1066800" cy="348379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568" tIns="45289" rIns="90568" bIns="45289"/>
          <a:lstStyle/>
          <a:p>
            <a:endParaRPr lang="en-US" dirty="0"/>
          </a:p>
        </p:txBody>
      </p:sp>
      <p:sp>
        <p:nvSpPr>
          <p:cNvPr id="19" name="Text Box 13">
            <a:extLst>
              <a:ext uri="{FF2B5EF4-FFF2-40B4-BE49-F238E27FC236}">
                <a16:creationId xmlns:a16="http://schemas.microsoft.com/office/drawing/2014/main" id="{11C41A83-47B7-4DB7-8224-FE1B9CCE9E81}"/>
              </a:ext>
            </a:extLst>
          </p:cNvPr>
          <p:cNvSpPr txBox="1">
            <a:spLocks noChangeArrowheads="1"/>
          </p:cNvSpPr>
          <p:nvPr/>
        </p:nvSpPr>
        <p:spPr bwMode="auto">
          <a:xfrm>
            <a:off x="1869220" y="1536761"/>
            <a:ext cx="1143000" cy="52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568" tIns="45289" rIns="90568" bIns="45289">
            <a:spAutoFit/>
          </a:bodyP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algn="ctr" eaLnBrk="1" hangingPunct="1">
              <a:spcBef>
                <a:spcPct val="50000"/>
              </a:spcBef>
              <a:buFontTx/>
              <a:buNone/>
            </a:pPr>
            <a:r>
              <a:rPr lang="en-US" altLang="en-US" sz="1400" b="1" dirty="0">
                <a:solidFill>
                  <a:srgbClr val="FFFFFF"/>
                </a:solidFill>
                <a:latin typeface="Arial" panose="020B0604020202020204" pitchFamily="34" charset="0"/>
              </a:rPr>
              <a:t>Identity Theft</a:t>
            </a:r>
          </a:p>
        </p:txBody>
      </p:sp>
      <p:sp>
        <p:nvSpPr>
          <p:cNvPr id="20" name="Text Box 22">
            <a:extLst>
              <a:ext uri="{FF2B5EF4-FFF2-40B4-BE49-F238E27FC236}">
                <a16:creationId xmlns:a16="http://schemas.microsoft.com/office/drawing/2014/main" id="{CF97CB17-0041-4D99-8912-B49CB08C88EC}"/>
              </a:ext>
            </a:extLst>
          </p:cNvPr>
          <p:cNvSpPr txBox="1">
            <a:spLocks noChangeArrowheads="1"/>
          </p:cNvSpPr>
          <p:nvPr/>
        </p:nvSpPr>
        <p:spPr bwMode="auto">
          <a:xfrm>
            <a:off x="1705536" y="2893021"/>
            <a:ext cx="13716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568" tIns="45289" rIns="90568" bIns="45289">
            <a:spAutoFit/>
          </a:bodyP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algn="ctr" eaLnBrk="1" hangingPunct="1">
              <a:spcBef>
                <a:spcPct val="50000"/>
              </a:spcBef>
              <a:buFontTx/>
              <a:buNone/>
            </a:pPr>
            <a:r>
              <a:rPr lang="en-US" altLang="en-US" sz="1400" b="1" dirty="0">
                <a:solidFill>
                  <a:srgbClr val="FFFFFF"/>
                </a:solidFill>
                <a:latin typeface="Arial" panose="020B0604020202020204" pitchFamily="34" charset="0"/>
              </a:rPr>
              <a:t>Email</a:t>
            </a:r>
          </a:p>
        </p:txBody>
      </p:sp>
      <p:sp>
        <p:nvSpPr>
          <p:cNvPr id="21" name="Text Box 18">
            <a:extLst>
              <a:ext uri="{FF2B5EF4-FFF2-40B4-BE49-F238E27FC236}">
                <a16:creationId xmlns:a16="http://schemas.microsoft.com/office/drawing/2014/main" id="{318B3EAE-C7A3-49FF-B5DC-740647688666}"/>
              </a:ext>
            </a:extLst>
          </p:cNvPr>
          <p:cNvSpPr txBox="1">
            <a:spLocks noChangeArrowheads="1"/>
          </p:cNvSpPr>
          <p:nvPr/>
        </p:nvSpPr>
        <p:spPr bwMode="auto">
          <a:xfrm>
            <a:off x="1772958" y="4204145"/>
            <a:ext cx="1295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568" tIns="45289" rIns="90568" bIns="45289">
            <a:spAutoFit/>
          </a:bodyP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algn="ctr" eaLnBrk="1" hangingPunct="1">
              <a:spcBef>
                <a:spcPct val="50000"/>
              </a:spcBef>
              <a:buFontTx/>
              <a:buNone/>
            </a:pPr>
            <a:r>
              <a:rPr lang="en-US" altLang="en-US" sz="1400" b="1" dirty="0">
                <a:solidFill>
                  <a:srgbClr val="FFFFFF"/>
                </a:solidFill>
                <a:latin typeface="Arial" panose="020B0604020202020204" pitchFamily="34" charset="0"/>
              </a:rPr>
              <a:t>Virus</a:t>
            </a:r>
          </a:p>
        </p:txBody>
      </p:sp>
      <p:sp>
        <p:nvSpPr>
          <p:cNvPr id="22" name="Text Box 15">
            <a:extLst>
              <a:ext uri="{FF2B5EF4-FFF2-40B4-BE49-F238E27FC236}">
                <a16:creationId xmlns:a16="http://schemas.microsoft.com/office/drawing/2014/main" id="{D379D4D3-5DBA-4FCD-B941-35B2DC859388}"/>
              </a:ext>
            </a:extLst>
          </p:cNvPr>
          <p:cNvSpPr txBox="1">
            <a:spLocks noChangeArrowheads="1"/>
          </p:cNvSpPr>
          <p:nvPr/>
        </p:nvSpPr>
        <p:spPr bwMode="auto">
          <a:xfrm>
            <a:off x="3079880" y="5326151"/>
            <a:ext cx="13716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568" tIns="45289" rIns="90568" bIns="45289">
            <a:spAutoFit/>
          </a:bodyP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algn="ctr" eaLnBrk="1" hangingPunct="1">
              <a:spcBef>
                <a:spcPct val="50000"/>
              </a:spcBef>
              <a:buFontTx/>
              <a:buNone/>
            </a:pPr>
            <a:r>
              <a:rPr lang="en-US" altLang="en-US" sz="1400" b="1" dirty="0">
                <a:solidFill>
                  <a:srgbClr val="FFFFFF"/>
                </a:solidFill>
                <a:latin typeface="Arial" panose="020B0604020202020204" pitchFamily="34" charset="0"/>
              </a:rPr>
              <a:t>Integrity</a:t>
            </a:r>
          </a:p>
        </p:txBody>
      </p:sp>
      <p:sp>
        <p:nvSpPr>
          <p:cNvPr id="23" name="Text Box 14">
            <a:extLst>
              <a:ext uri="{FF2B5EF4-FFF2-40B4-BE49-F238E27FC236}">
                <a16:creationId xmlns:a16="http://schemas.microsoft.com/office/drawing/2014/main" id="{706F63BD-5D3C-4B82-A9D2-EDC0E4DC8820}"/>
              </a:ext>
            </a:extLst>
          </p:cNvPr>
          <p:cNvSpPr txBox="1">
            <a:spLocks noChangeArrowheads="1"/>
          </p:cNvSpPr>
          <p:nvPr/>
        </p:nvSpPr>
        <p:spPr bwMode="auto">
          <a:xfrm>
            <a:off x="4717482" y="1437209"/>
            <a:ext cx="15240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568" tIns="45289" rIns="90568" bIns="45289">
            <a:spAutoFit/>
          </a:bodyP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eaLnBrk="1" hangingPunct="1">
              <a:spcBef>
                <a:spcPct val="50000"/>
              </a:spcBef>
              <a:buFontTx/>
              <a:buNone/>
            </a:pPr>
            <a:r>
              <a:rPr lang="en-US" altLang="en-US" sz="1400" b="1" dirty="0">
                <a:solidFill>
                  <a:srgbClr val="FFFFFF"/>
                </a:solidFill>
                <a:latin typeface="Arial" panose="020B0604020202020204" pitchFamily="34" charset="0"/>
              </a:rPr>
              <a:t>Confidentiality</a:t>
            </a:r>
          </a:p>
        </p:txBody>
      </p:sp>
      <p:sp>
        <p:nvSpPr>
          <p:cNvPr id="24" name="Text Box 16">
            <a:extLst>
              <a:ext uri="{FF2B5EF4-FFF2-40B4-BE49-F238E27FC236}">
                <a16:creationId xmlns:a16="http://schemas.microsoft.com/office/drawing/2014/main" id="{43801DC9-9A8A-4CA3-9946-357B7098BC9F}"/>
              </a:ext>
            </a:extLst>
          </p:cNvPr>
          <p:cNvSpPr txBox="1">
            <a:spLocks noChangeArrowheads="1"/>
          </p:cNvSpPr>
          <p:nvPr/>
        </p:nvSpPr>
        <p:spPr bwMode="auto">
          <a:xfrm>
            <a:off x="9933365" y="4023115"/>
            <a:ext cx="15240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568" tIns="45289" rIns="90568" bIns="45289">
            <a:spAutoFit/>
          </a:bodyP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algn="ctr" eaLnBrk="1" hangingPunct="1">
              <a:spcBef>
                <a:spcPct val="50000"/>
              </a:spcBef>
              <a:buFontTx/>
              <a:buNone/>
            </a:pPr>
            <a:r>
              <a:rPr lang="en-US" altLang="en-US" sz="1400" b="1" dirty="0">
                <a:solidFill>
                  <a:srgbClr val="FFFFFF"/>
                </a:solidFill>
                <a:latin typeface="Arial" panose="020B0604020202020204" pitchFamily="34" charset="0"/>
              </a:rPr>
              <a:t>Availability</a:t>
            </a:r>
          </a:p>
        </p:txBody>
      </p:sp>
      <p:sp>
        <p:nvSpPr>
          <p:cNvPr id="25" name="Text Box 19">
            <a:extLst>
              <a:ext uri="{FF2B5EF4-FFF2-40B4-BE49-F238E27FC236}">
                <a16:creationId xmlns:a16="http://schemas.microsoft.com/office/drawing/2014/main" id="{B421CD12-2D5F-42F0-A286-13F6180F18D0}"/>
              </a:ext>
            </a:extLst>
          </p:cNvPr>
          <p:cNvSpPr txBox="1">
            <a:spLocks noChangeArrowheads="1"/>
          </p:cNvSpPr>
          <p:nvPr/>
        </p:nvSpPr>
        <p:spPr bwMode="auto">
          <a:xfrm>
            <a:off x="9962790" y="3048689"/>
            <a:ext cx="14478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568" tIns="45289" rIns="90568" bIns="45289">
            <a:spAutoFit/>
          </a:bodyP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algn="ctr" eaLnBrk="1" hangingPunct="1">
              <a:spcBef>
                <a:spcPct val="50000"/>
              </a:spcBef>
              <a:buFontTx/>
              <a:buNone/>
            </a:pPr>
            <a:r>
              <a:rPr lang="en-US" altLang="en-US" sz="1400" b="1" dirty="0">
                <a:solidFill>
                  <a:srgbClr val="FFFFFF"/>
                </a:solidFill>
                <a:latin typeface="Arial" panose="020B0604020202020204" pitchFamily="34" charset="0"/>
              </a:rPr>
              <a:t>Reputation</a:t>
            </a:r>
          </a:p>
        </p:txBody>
      </p:sp>
      <p:sp>
        <p:nvSpPr>
          <p:cNvPr id="26" name="Text Box 17">
            <a:extLst>
              <a:ext uri="{FF2B5EF4-FFF2-40B4-BE49-F238E27FC236}">
                <a16:creationId xmlns:a16="http://schemas.microsoft.com/office/drawing/2014/main" id="{B2BF9A26-7729-4992-A120-0290487A9675}"/>
              </a:ext>
            </a:extLst>
          </p:cNvPr>
          <p:cNvSpPr txBox="1">
            <a:spLocks noChangeArrowheads="1"/>
          </p:cNvSpPr>
          <p:nvPr/>
        </p:nvSpPr>
        <p:spPr bwMode="auto">
          <a:xfrm>
            <a:off x="8196245" y="1753516"/>
            <a:ext cx="1371600"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568" tIns="45289" rIns="90568" bIns="45289">
            <a:spAutoFit/>
          </a:bodyP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algn="ctr" eaLnBrk="1" hangingPunct="1">
              <a:spcBef>
                <a:spcPct val="50000"/>
              </a:spcBef>
              <a:buFontTx/>
              <a:buNone/>
            </a:pPr>
            <a:r>
              <a:rPr lang="en-US" altLang="en-US" sz="1400" b="1" dirty="0">
                <a:solidFill>
                  <a:srgbClr val="FFFFFF"/>
                </a:solidFill>
                <a:latin typeface="Arial" panose="020B0604020202020204" pitchFamily="34" charset="0"/>
              </a:rPr>
              <a:t>Safeguard identity and password</a:t>
            </a:r>
          </a:p>
        </p:txBody>
      </p:sp>
      <p:sp>
        <p:nvSpPr>
          <p:cNvPr id="27" name="Text Box 20">
            <a:extLst>
              <a:ext uri="{FF2B5EF4-FFF2-40B4-BE49-F238E27FC236}">
                <a16:creationId xmlns:a16="http://schemas.microsoft.com/office/drawing/2014/main" id="{CB97F080-06DB-4E3E-8FE7-B8E960968C32}"/>
              </a:ext>
            </a:extLst>
          </p:cNvPr>
          <p:cNvSpPr txBox="1">
            <a:spLocks noChangeArrowheads="1"/>
          </p:cNvSpPr>
          <p:nvPr/>
        </p:nvSpPr>
        <p:spPr bwMode="auto">
          <a:xfrm>
            <a:off x="8196245" y="5280415"/>
            <a:ext cx="1295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568" tIns="45289" rIns="90568" bIns="45289">
            <a:spAutoFit/>
          </a:bodyP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algn="ctr" eaLnBrk="1" hangingPunct="1">
              <a:spcBef>
                <a:spcPct val="50000"/>
              </a:spcBef>
              <a:buFontTx/>
              <a:buNone/>
            </a:pPr>
            <a:r>
              <a:rPr lang="en-US" altLang="en-US" sz="1400" b="1" dirty="0">
                <a:solidFill>
                  <a:srgbClr val="FFFFFF"/>
                </a:solidFill>
                <a:latin typeface="Arial" panose="020B0604020202020204" pitchFamily="34" charset="0"/>
              </a:rPr>
              <a:t>Copyright</a:t>
            </a:r>
          </a:p>
        </p:txBody>
      </p:sp>
    </p:spTree>
    <p:extLst>
      <p:ext uri="{BB962C8B-B14F-4D97-AF65-F5344CB8AC3E}">
        <p14:creationId xmlns:p14="http://schemas.microsoft.com/office/powerpoint/2010/main" val="3267916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childTnLst>
                          </p:cTn>
                        </p:par>
                        <p:par>
                          <p:cTn id="12" fill="hold">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par>
                          <p:cTn id="16" fill="hold">
                            <p:stCondLst>
                              <p:cond delay="6000"/>
                            </p:stCondLst>
                            <p:childTnLst>
                              <p:par>
                                <p:cTn id="17" presetID="8" presetClass="emph" presetSubtype="0" fill="hold" grpId="0" nodeType="afterEffect">
                                  <p:stCondLst>
                                    <p:cond delay="0"/>
                                  </p:stCondLst>
                                  <p:childTnLst>
                                    <p:animRot by="21600000">
                                      <p:cBhvr>
                                        <p:cTn id="18" dur="2000" fill="hold"/>
                                        <p:tgtEl>
                                          <p:spTgt spid="9"/>
                                        </p:tgtEl>
                                        <p:attrNameLst>
                                          <p:attrName>r</p:attrName>
                                        </p:attrNameLst>
                                      </p:cBhvr>
                                    </p:animRot>
                                  </p:childTnLst>
                                </p:cTn>
                              </p:par>
                            </p:childTnLst>
                          </p:cTn>
                        </p:par>
                        <p:par>
                          <p:cTn id="19" fill="hold">
                            <p:stCondLst>
                              <p:cond delay="8000"/>
                            </p:stCondLst>
                            <p:childTnLst>
                              <p:par>
                                <p:cTn id="20" presetID="8" presetClass="emph" presetSubtype="0" fill="hold" grpId="0" nodeType="afterEffect">
                                  <p:stCondLst>
                                    <p:cond delay="0"/>
                                  </p:stCondLst>
                                  <p:childTnLst>
                                    <p:animRot by="21600000">
                                      <p:cBhvr>
                                        <p:cTn id="21" dur="2000" fill="hold"/>
                                        <p:tgtEl>
                                          <p:spTgt spid="11"/>
                                        </p:tgtEl>
                                        <p:attrNameLst>
                                          <p:attrName>r</p:attrName>
                                        </p:attrNameLst>
                                      </p:cBhvr>
                                    </p:animRot>
                                  </p:childTnLst>
                                </p:cTn>
                              </p:par>
                            </p:childTnLst>
                          </p:cTn>
                        </p:par>
                        <p:par>
                          <p:cTn id="22" fill="hold">
                            <p:stCondLst>
                              <p:cond delay="10000"/>
                            </p:stCondLst>
                            <p:childTnLst>
                              <p:par>
                                <p:cTn id="23" presetID="6" presetClass="entr" presetSubtype="16"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ircle(in)">
                                      <p:cBhvr>
                                        <p:cTn id="25" dur="2000"/>
                                        <p:tgtEl>
                                          <p:spTgt spid="12"/>
                                        </p:tgtEl>
                                      </p:cBhvr>
                                    </p:animEffect>
                                  </p:childTnLst>
                                </p:cTn>
                              </p:par>
                            </p:childTnLst>
                          </p:cTn>
                        </p:par>
                        <p:par>
                          <p:cTn id="26" fill="hold">
                            <p:stCondLst>
                              <p:cond delay="12000"/>
                            </p:stCondLst>
                            <p:childTnLst>
                              <p:par>
                                <p:cTn id="27" presetID="6" presetClass="entr" presetSubtype="16"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circle(in)">
                                      <p:cBhvr>
                                        <p:cTn id="29" dur="2000"/>
                                        <p:tgtEl>
                                          <p:spTgt spid="13"/>
                                        </p:tgtEl>
                                      </p:cBhvr>
                                    </p:animEffect>
                                  </p:childTnLst>
                                </p:cTn>
                              </p:par>
                            </p:childTnLst>
                          </p:cTn>
                        </p:par>
                        <p:par>
                          <p:cTn id="30" fill="hold">
                            <p:stCondLst>
                              <p:cond delay="14000"/>
                            </p:stCondLst>
                            <p:childTnLst>
                              <p:par>
                                <p:cTn id="31" presetID="8" presetClass="emph" presetSubtype="0" fill="hold" grpId="0" nodeType="afterEffect">
                                  <p:stCondLst>
                                    <p:cond delay="0"/>
                                  </p:stCondLst>
                                  <p:childTnLst>
                                    <p:animRot by="21600000">
                                      <p:cBhvr>
                                        <p:cTn id="32" dur="2000" fill="hold"/>
                                        <p:tgtEl>
                                          <p:spTgt spid="14"/>
                                        </p:tgtEl>
                                        <p:attrNameLst>
                                          <p:attrName>r</p:attrName>
                                        </p:attrNameLst>
                                      </p:cBhvr>
                                    </p:animRot>
                                  </p:childTnLst>
                                </p:cTn>
                              </p:par>
                            </p:childTnLst>
                          </p:cTn>
                        </p:par>
                        <p:par>
                          <p:cTn id="33" fill="hold">
                            <p:stCondLst>
                              <p:cond delay="16000"/>
                            </p:stCondLst>
                            <p:childTnLst>
                              <p:par>
                                <p:cTn id="34" presetID="6" presetClass="entr" presetSubtype="16"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childTnLst>
                          </p:cTn>
                        </p:par>
                        <p:par>
                          <p:cTn id="37" fill="hold">
                            <p:stCondLst>
                              <p:cond delay="18000"/>
                            </p:stCondLst>
                            <p:childTnLst>
                              <p:par>
                                <p:cTn id="38" presetID="21" presetClass="entr" presetSubtype="4"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heel(4)">
                                      <p:cBhvr>
                                        <p:cTn id="40" dur="2000"/>
                                        <p:tgtEl>
                                          <p:spTgt spid="16"/>
                                        </p:tgtEl>
                                      </p:cBhvr>
                                    </p:animEffect>
                                  </p:childTnLst>
                                </p:cTn>
                              </p:par>
                            </p:childTnLst>
                          </p:cTn>
                        </p:par>
                        <p:par>
                          <p:cTn id="41" fill="hold">
                            <p:stCondLst>
                              <p:cond delay="20000"/>
                            </p:stCondLst>
                            <p:childTnLst>
                              <p:par>
                                <p:cTn id="42" presetID="21" presetClass="entr" presetSubtype="4"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heel(4)">
                                      <p:cBhvr>
                                        <p:cTn id="44" dur="2000"/>
                                        <p:tgtEl>
                                          <p:spTgt spid="17"/>
                                        </p:tgtEl>
                                      </p:cBhvr>
                                    </p:animEffect>
                                  </p:childTnLst>
                                </p:cTn>
                              </p:par>
                            </p:childTnLst>
                          </p:cTn>
                        </p:par>
                        <p:par>
                          <p:cTn id="45" fill="hold">
                            <p:stCondLst>
                              <p:cond delay="22000"/>
                            </p:stCondLst>
                            <p:childTnLst>
                              <p:par>
                                <p:cTn id="46" presetID="21" presetClass="entr" presetSubtype="4"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heel(4)">
                                      <p:cBhvr>
                                        <p:cTn id="48"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P spid="12" grpId="0" animBg="1"/>
      <p:bldP spid="13" grpId="0" animBg="1"/>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A4FC49-AECA-496F-9078-BA6ABB083D9E}"/>
              </a:ext>
            </a:extLst>
          </p:cNvPr>
          <p:cNvSpPr>
            <a:spLocks noGrp="1"/>
          </p:cNvSpPr>
          <p:nvPr>
            <p:ph idx="1"/>
          </p:nvPr>
        </p:nvSpPr>
        <p:spPr>
          <a:xfrm>
            <a:off x="1562819" y="1737360"/>
            <a:ext cx="8697599" cy="4114798"/>
          </a:xfrm>
        </p:spPr>
        <p:txBody>
          <a:bodyPr/>
          <a:lstStyle/>
          <a:p>
            <a:pPr>
              <a:defRPr/>
            </a:pPr>
            <a:r>
              <a:rPr lang="en-US" dirty="0"/>
              <a:t>Email is one of the most common and most successful attacks on the internet.  Recent statistics cite up to 90% of successful attacks against businesses begin with a malicious email.</a:t>
            </a:r>
          </a:p>
          <a:p>
            <a:pPr>
              <a:defRPr/>
            </a:pPr>
            <a:r>
              <a:rPr lang="en-US" dirty="0"/>
              <a:t>Emails can contain malicious files like virus and malware, link to malicious web sites, or try to coerce or convince you to give away personal information, like your username and password.</a:t>
            </a:r>
          </a:p>
          <a:p>
            <a:pPr>
              <a:defRPr/>
            </a:pPr>
            <a:r>
              <a:rPr lang="en-US" dirty="0"/>
              <a:t>Cybercriminals using email to attack businesses are becoming more and more effective at evading detection </a:t>
            </a:r>
            <a:r>
              <a:rPr lang="mr-IN" dirty="0"/>
              <a:t>–</a:t>
            </a:r>
            <a:r>
              <a:rPr lang="en-US" dirty="0"/>
              <a:t> technology alone is only marginally effective at blocking these new email threats.</a:t>
            </a:r>
          </a:p>
          <a:p>
            <a:endParaRPr lang="en-US" dirty="0"/>
          </a:p>
        </p:txBody>
      </p:sp>
      <p:sp>
        <p:nvSpPr>
          <p:cNvPr id="3" name="Title 2">
            <a:extLst>
              <a:ext uri="{FF2B5EF4-FFF2-40B4-BE49-F238E27FC236}">
                <a16:creationId xmlns:a16="http://schemas.microsoft.com/office/drawing/2014/main" id="{0D37420B-1F96-4B88-B97C-5AD7DB453585}"/>
              </a:ext>
            </a:extLst>
          </p:cNvPr>
          <p:cNvSpPr>
            <a:spLocks noGrp="1"/>
          </p:cNvSpPr>
          <p:nvPr>
            <p:ph type="title"/>
          </p:nvPr>
        </p:nvSpPr>
        <p:spPr/>
        <p:txBody>
          <a:bodyPr/>
          <a:lstStyle/>
          <a:p>
            <a:r>
              <a:rPr lang="en-US" altLang="en-US" sz="2400" dirty="0"/>
              <a:t>Email Security</a:t>
            </a:r>
            <a:endParaRPr lang="en-US" sz="2400" dirty="0"/>
          </a:p>
        </p:txBody>
      </p:sp>
      <p:sp>
        <p:nvSpPr>
          <p:cNvPr id="5" name="Footer Placeholder 4">
            <a:extLst>
              <a:ext uri="{FF2B5EF4-FFF2-40B4-BE49-F238E27FC236}">
                <a16:creationId xmlns:a16="http://schemas.microsoft.com/office/drawing/2014/main" id="{27639562-657F-400E-9D4B-0F231BFD581C}"/>
              </a:ext>
            </a:extLst>
          </p:cNvPr>
          <p:cNvSpPr>
            <a:spLocks noGrp="1"/>
          </p:cNvSpPr>
          <p:nvPr>
            <p:ph type="ftr" sz="quarter" idx="11"/>
          </p:nvPr>
        </p:nvSpPr>
        <p:spPr/>
        <p:txBody>
          <a:bodyPr/>
          <a:lstStyle/>
          <a:p>
            <a:r>
              <a:rPr lang="en-US" dirty="0"/>
              <a:t>Information Security</a:t>
            </a:r>
          </a:p>
        </p:txBody>
      </p:sp>
      <p:sp>
        <p:nvSpPr>
          <p:cNvPr id="6" name="Slide Number Placeholder 5">
            <a:extLst>
              <a:ext uri="{FF2B5EF4-FFF2-40B4-BE49-F238E27FC236}">
                <a16:creationId xmlns:a16="http://schemas.microsoft.com/office/drawing/2014/main" id="{5E28F180-8618-43F0-86BD-0B0478C323DB}"/>
              </a:ext>
            </a:extLst>
          </p:cNvPr>
          <p:cNvSpPr>
            <a:spLocks noGrp="1"/>
          </p:cNvSpPr>
          <p:nvPr>
            <p:ph type="sldNum" sz="quarter" idx="12"/>
          </p:nvPr>
        </p:nvSpPr>
        <p:spPr/>
        <p:txBody>
          <a:bodyPr/>
          <a:lstStyle/>
          <a:p>
            <a:fld id="{8C683E5E-8327-AD48-8710-552548F43254}" type="slidenum">
              <a:rPr lang="en-US" smtClean="0"/>
              <a:pPr/>
              <a:t>18</a:t>
            </a:fld>
            <a:endParaRPr lang="en-US" dirty="0"/>
          </a:p>
        </p:txBody>
      </p:sp>
    </p:spTree>
    <p:extLst>
      <p:ext uri="{BB962C8B-B14F-4D97-AF65-F5344CB8AC3E}">
        <p14:creationId xmlns:p14="http://schemas.microsoft.com/office/powerpoint/2010/main" val="3289600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0B29D5-DE93-462E-8181-9E0DF4107B7C}"/>
              </a:ext>
            </a:extLst>
          </p:cNvPr>
          <p:cNvSpPr>
            <a:spLocks noGrp="1"/>
          </p:cNvSpPr>
          <p:nvPr>
            <p:ph idx="1"/>
          </p:nvPr>
        </p:nvSpPr>
        <p:spPr>
          <a:xfrm>
            <a:off x="801912" y="2033307"/>
            <a:ext cx="10588175" cy="3549709"/>
          </a:xfrm>
        </p:spPr>
        <p:txBody>
          <a:bodyPr/>
          <a:lstStyle/>
          <a:p>
            <a:pPr marL="0" indent="0">
              <a:spcBef>
                <a:spcPts val="0"/>
              </a:spcBef>
              <a:spcAft>
                <a:spcPts val="0"/>
              </a:spcAft>
              <a:buNone/>
              <a:defRPr/>
            </a:pPr>
            <a:r>
              <a:rPr lang="en-US" sz="1800" u="sng" dirty="0">
                <a:latin typeface="+mj-lt"/>
              </a:rPr>
              <a:t>Do:</a:t>
            </a:r>
          </a:p>
          <a:p>
            <a:pPr>
              <a:spcBef>
                <a:spcPts val="0"/>
              </a:spcBef>
              <a:defRPr/>
            </a:pPr>
            <a:r>
              <a:rPr lang="en-US" sz="1800" dirty="0">
                <a:latin typeface="+mj-lt"/>
              </a:rPr>
              <a:t>Always verify the sender of a message.</a:t>
            </a:r>
          </a:p>
          <a:p>
            <a:pPr>
              <a:spcBef>
                <a:spcPts val="0"/>
              </a:spcBef>
              <a:defRPr/>
            </a:pPr>
            <a:r>
              <a:rPr lang="en-US" sz="1800" dirty="0">
                <a:latin typeface="+mj-lt"/>
              </a:rPr>
              <a:t>Always hover over web page links (URLs) in email messages to see where they link to </a:t>
            </a:r>
            <a:r>
              <a:rPr lang="mr-IN" sz="1800" dirty="0">
                <a:latin typeface="+mj-lt"/>
              </a:rPr>
              <a:t>–</a:t>
            </a:r>
            <a:r>
              <a:rPr lang="en-US" sz="1800" dirty="0">
                <a:latin typeface="+mj-lt"/>
              </a:rPr>
              <a:t> beware URL shortening services (like bit.ly) that may obscure the final web site destination.</a:t>
            </a:r>
          </a:p>
          <a:p>
            <a:pPr>
              <a:spcBef>
                <a:spcPts val="0"/>
              </a:spcBef>
              <a:defRPr/>
            </a:pPr>
            <a:r>
              <a:rPr lang="en-US" sz="1800" dirty="0">
                <a:latin typeface="+mj-lt"/>
              </a:rPr>
              <a:t>Be skeptical of messages with odd spelling/grammar, improper logos or that ask you to upgrade or verify your account.</a:t>
            </a:r>
          </a:p>
          <a:p>
            <a:pPr>
              <a:spcBef>
                <a:spcPts val="0"/>
              </a:spcBef>
              <a:defRPr/>
            </a:pPr>
            <a:r>
              <a:rPr lang="en-US" sz="1800" dirty="0">
                <a:latin typeface="+mj-lt"/>
              </a:rPr>
              <a:t>Report suspicious emails to </a:t>
            </a:r>
            <a:r>
              <a:rPr lang="en-US" sz="1800" dirty="0">
                <a:solidFill>
                  <a:srgbClr val="0070C0"/>
                </a:solidFill>
                <a:latin typeface="+mj-lt"/>
              </a:rPr>
              <a:t>phishing@jwu.edu.</a:t>
            </a:r>
          </a:p>
          <a:p>
            <a:pPr marL="0" indent="0">
              <a:spcBef>
                <a:spcPts val="0"/>
              </a:spcBef>
              <a:buFontTx/>
              <a:buNone/>
              <a:defRPr/>
            </a:pPr>
            <a:endParaRPr lang="en-US" sz="1800" dirty="0">
              <a:latin typeface="+mj-lt"/>
            </a:endParaRPr>
          </a:p>
          <a:p>
            <a:pPr marL="0" indent="0">
              <a:spcBef>
                <a:spcPts val="0"/>
              </a:spcBef>
              <a:buFontTx/>
              <a:buNone/>
              <a:defRPr/>
            </a:pPr>
            <a:r>
              <a:rPr lang="en-US" sz="1800" u="sng" dirty="0">
                <a:latin typeface="+mj-lt"/>
              </a:rPr>
              <a:t>Don</a:t>
            </a:r>
            <a:r>
              <a:rPr lang="mr-IN" sz="1800" u="sng" dirty="0">
                <a:latin typeface="+mj-lt"/>
              </a:rPr>
              <a:t>’</a:t>
            </a:r>
            <a:r>
              <a:rPr lang="en-US" sz="1800" u="sng" dirty="0">
                <a:latin typeface="+mj-lt"/>
              </a:rPr>
              <a:t>t:</a:t>
            </a:r>
          </a:p>
          <a:p>
            <a:pPr>
              <a:spcBef>
                <a:spcPts val="0"/>
              </a:spcBef>
              <a:defRPr/>
            </a:pPr>
            <a:r>
              <a:rPr lang="en-US" sz="1800" dirty="0">
                <a:latin typeface="+mj-lt"/>
              </a:rPr>
              <a:t>Open an attachment from an unknown sender.  Consider the source and whether or not the file was expected.</a:t>
            </a:r>
          </a:p>
          <a:p>
            <a:pPr>
              <a:spcBef>
                <a:spcPts val="0"/>
              </a:spcBef>
              <a:defRPr/>
            </a:pPr>
            <a:r>
              <a:rPr lang="en-US" sz="1800" dirty="0">
                <a:latin typeface="+mj-lt"/>
              </a:rPr>
              <a:t>Click on a link from an unknown sender.</a:t>
            </a:r>
          </a:p>
          <a:p>
            <a:pPr>
              <a:spcBef>
                <a:spcPts val="0"/>
              </a:spcBef>
              <a:defRPr/>
            </a:pPr>
            <a:r>
              <a:rPr lang="en-US" sz="1800" dirty="0">
                <a:latin typeface="+mj-lt"/>
              </a:rPr>
              <a:t>Email someone your username or password.</a:t>
            </a:r>
          </a:p>
        </p:txBody>
      </p:sp>
      <p:sp>
        <p:nvSpPr>
          <p:cNvPr id="3" name="Title 2">
            <a:extLst>
              <a:ext uri="{FF2B5EF4-FFF2-40B4-BE49-F238E27FC236}">
                <a16:creationId xmlns:a16="http://schemas.microsoft.com/office/drawing/2014/main" id="{802880E2-0B72-4B27-A02D-05B18D162D7A}"/>
              </a:ext>
            </a:extLst>
          </p:cNvPr>
          <p:cNvSpPr>
            <a:spLocks noGrp="1"/>
          </p:cNvSpPr>
          <p:nvPr>
            <p:ph type="title"/>
          </p:nvPr>
        </p:nvSpPr>
        <p:spPr/>
        <p:txBody>
          <a:bodyPr/>
          <a:lstStyle/>
          <a:p>
            <a:r>
              <a:rPr lang="en-US" altLang="en-US" sz="2400" dirty="0"/>
              <a:t>Email Do’s and Don’ts</a:t>
            </a:r>
            <a:endParaRPr lang="en-US" sz="2400" dirty="0"/>
          </a:p>
        </p:txBody>
      </p:sp>
      <p:sp>
        <p:nvSpPr>
          <p:cNvPr id="5" name="Footer Placeholder 4">
            <a:extLst>
              <a:ext uri="{FF2B5EF4-FFF2-40B4-BE49-F238E27FC236}">
                <a16:creationId xmlns:a16="http://schemas.microsoft.com/office/drawing/2014/main" id="{BA106AFB-BC95-4C5D-A65F-C166940FF438}"/>
              </a:ext>
            </a:extLst>
          </p:cNvPr>
          <p:cNvSpPr>
            <a:spLocks noGrp="1"/>
          </p:cNvSpPr>
          <p:nvPr>
            <p:ph type="ftr" sz="quarter" idx="11"/>
          </p:nvPr>
        </p:nvSpPr>
        <p:spPr/>
        <p:txBody>
          <a:bodyPr/>
          <a:lstStyle/>
          <a:p>
            <a:r>
              <a:rPr lang="en-US" dirty="0"/>
              <a:t>Information Security</a:t>
            </a:r>
          </a:p>
        </p:txBody>
      </p:sp>
      <p:sp>
        <p:nvSpPr>
          <p:cNvPr id="6" name="Slide Number Placeholder 5">
            <a:extLst>
              <a:ext uri="{FF2B5EF4-FFF2-40B4-BE49-F238E27FC236}">
                <a16:creationId xmlns:a16="http://schemas.microsoft.com/office/drawing/2014/main" id="{0491D343-E5CC-423E-B32A-4B753E07E86D}"/>
              </a:ext>
            </a:extLst>
          </p:cNvPr>
          <p:cNvSpPr>
            <a:spLocks noGrp="1"/>
          </p:cNvSpPr>
          <p:nvPr>
            <p:ph type="sldNum" sz="quarter" idx="12"/>
          </p:nvPr>
        </p:nvSpPr>
        <p:spPr/>
        <p:txBody>
          <a:bodyPr/>
          <a:lstStyle/>
          <a:p>
            <a:fld id="{8C683E5E-8327-AD48-8710-552548F43254}" type="slidenum">
              <a:rPr lang="en-US" smtClean="0"/>
              <a:pPr/>
              <a:t>19</a:t>
            </a:fld>
            <a:endParaRPr lang="en-US" dirty="0"/>
          </a:p>
        </p:txBody>
      </p:sp>
    </p:spTree>
    <p:extLst>
      <p:ext uri="{BB962C8B-B14F-4D97-AF65-F5344CB8AC3E}">
        <p14:creationId xmlns:p14="http://schemas.microsoft.com/office/powerpoint/2010/main" val="2898213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81423" y="1737360"/>
            <a:ext cx="8364754" cy="4114798"/>
          </a:xfrm>
        </p:spPr>
        <p:txBody>
          <a:bodyPr/>
          <a:lstStyle/>
          <a:p>
            <a:pPr marL="0" indent="0" defTabSz="906415">
              <a:spcBef>
                <a:spcPct val="20000"/>
              </a:spcBef>
              <a:buNone/>
              <a:defRPr/>
            </a:pPr>
            <a:r>
              <a:rPr lang="en-US" sz="2400" kern="0" dirty="0">
                <a:solidFill>
                  <a:srgbClr val="000000"/>
                </a:solidFill>
                <a:latin typeface="+mj-lt"/>
                <a:cs typeface="Arial" charset="0"/>
              </a:rPr>
              <a:t>When we are done today, you should be able to:</a:t>
            </a:r>
          </a:p>
          <a:p>
            <a:pPr marL="340259" indent="-340259" defTabSz="906415">
              <a:spcBef>
                <a:spcPct val="20000"/>
              </a:spcBef>
              <a:buFontTx/>
              <a:buChar char="•"/>
              <a:defRPr/>
            </a:pPr>
            <a:r>
              <a:rPr lang="en-US" sz="2400" kern="0" dirty="0">
                <a:solidFill>
                  <a:srgbClr val="000000"/>
                </a:solidFill>
                <a:latin typeface="+mj-lt"/>
                <a:cs typeface="Arial" charset="0"/>
              </a:rPr>
              <a:t>Identify Personally Identifiable Information (PII) </a:t>
            </a:r>
          </a:p>
          <a:p>
            <a:pPr marL="340259" indent="-340259" defTabSz="906415">
              <a:spcBef>
                <a:spcPct val="20000"/>
              </a:spcBef>
              <a:buFontTx/>
              <a:buChar char="•"/>
              <a:defRPr/>
            </a:pPr>
            <a:r>
              <a:rPr lang="en-US" sz="2400" kern="0" dirty="0">
                <a:solidFill>
                  <a:srgbClr val="000000"/>
                </a:solidFill>
                <a:latin typeface="+mj-lt"/>
                <a:cs typeface="Arial" charset="0"/>
              </a:rPr>
              <a:t>Protect various forms of PII under your supervision</a:t>
            </a:r>
          </a:p>
          <a:p>
            <a:pPr marL="340259" indent="-340259" defTabSz="906415">
              <a:spcBef>
                <a:spcPct val="20000"/>
              </a:spcBef>
              <a:buFontTx/>
              <a:buChar char="•"/>
              <a:defRPr/>
            </a:pPr>
            <a:r>
              <a:rPr lang="en-US" sz="2400" kern="0" dirty="0">
                <a:solidFill>
                  <a:srgbClr val="000000"/>
                </a:solidFill>
                <a:latin typeface="+mj-lt"/>
                <a:cs typeface="Arial" charset="0"/>
              </a:rPr>
              <a:t>Understand the concepts of Information Security and “safe data handling &amp; computing practices”</a:t>
            </a:r>
          </a:p>
          <a:p>
            <a:pPr marL="340259" indent="-340259" defTabSz="906415">
              <a:spcBef>
                <a:spcPct val="20000"/>
              </a:spcBef>
              <a:buFontTx/>
              <a:buChar char="•"/>
              <a:defRPr/>
            </a:pPr>
            <a:r>
              <a:rPr lang="en-US" sz="2400" kern="0" dirty="0">
                <a:solidFill>
                  <a:srgbClr val="000000"/>
                </a:solidFill>
                <a:latin typeface="+mj-lt"/>
                <a:cs typeface="Arial" charset="0"/>
              </a:rPr>
              <a:t>Describe reporting protocol for breaches</a:t>
            </a:r>
          </a:p>
          <a:p>
            <a:endParaRPr lang="en-US" dirty="0"/>
          </a:p>
        </p:txBody>
      </p:sp>
      <p:sp>
        <p:nvSpPr>
          <p:cNvPr id="3" name="Title 2"/>
          <p:cNvSpPr>
            <a:spLocks noGrp="1"/>
          </p:cNvSpPr>
          <p:nvPr>
            <p:ph type="title"/>
          </p:nvPr>
        </p:nvSpPr>
        <p:spPr/>
        <p:txBody>
          <a:bodyPr/>
          <a:lstStyle/>
          <a:p>
            <a:pPr marL="340299" indent="-340299" defTabSz="906521">
              <a:defRPr/>
            </a:pPr>
            <a:br>
              <a:rPr lang="en-US" dirty="0">
                <a:solidFill>
                  <a:srgbClr val="052C97"/>
                </a:solidFill>
              </a:rPr>
            </a:br>
            <a:r>
              <a:rPr lang="en-US" sz="2400" dirty="0">
                <a:solidFill>
                  <a:srgbClr val="052C97"/>
                </a:solidFill>
              </a:rPr>
              <a:t>Review elements of JWU’s Written Information Security Policy (WISP)</a:t>
            </a:r>
            <a:endParaRPr lang="en-US" sz="2400" dirty="0"/>
          </a:p>
        </p:txBody>
      </p:sp>
      <p:sp>
        <p:nvSpPr>
          <p:cNvPr id="5" name="Footer Placeholder 4"/>
          <p:cNvSpPr>
            <a:spLocks noGrp="1"/>
          </p:cNvSpPr>
          <p:nvPr>
            <p:ph type="ftr" sz="quarter" idx="11"/>
          </p:nvPr>
        </p:nvSpPr>
        <p:spPr/>
        <p:txBody>
          <a:bodyPr/>
          <a:lstStyle/>
          <a:p>
            <a:r>
              <a:rPr lang="en-US" dirty="0"/>
              <a:t>Information Security</a:t>
            </a:r>
          </a:p>
        </p:txBody>
      </p:sp>
      <p:sp>
        <p:nvSpPr>
          <p:cNvPr id="6" name="Slide Number Placeholder 5"/>
          <p:cNvSpPr>
            <a:spLocks noGrp="1"/>
          </p:cNvSpPr>
          <p:nvPr>
            <p:ph type="sldNum" sz="quarter" idx="12"/>
          </p:nvPr>
        </p:nvSpPr>
        <p:spPr/>
        <p:txBody>
          <a:bodyPr/>
          <a:lstStyle/>
          <a:p>
            <a:fld id="{8C683E5E-8327-AD48-8710-552548F43254}" type="slidenum">
              <a:rPr lang="en-US" smtClean="0"/>
              <a:pPr/>
              <a:t>2</a:t>
            </a:fld>
            <a:endParaRPr lang="en-US" dirty="0"/>
          </a:p>
        </p:txBody>
      </p:sp>
    </p:spTree>
    <p:extLst>
      <p:ext uri="{BB962C8B-B14F-4D97-AF65-F5344CB8AC3E}">
        <p14:creationId xmlns:p14="http://schemas.microsoft.com/office/powerpoint/2010/main" val="190898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D12C3D-FC27-4E29-AB75-05A0ADA9FC57}"/>
              </a:ext>
            </a:extLst>
          </p:cNvPr>
          <p:cNvSpPr>
            <a:spLocks noGrp="1"/>
          </p:cNvSpPr>
          <p:nvPr>
            <p:ph idx="1"/>
          </p:nvPr>
        </p:nvSpPr>
        <p:spPr>
          <a:xfrm>
            <a:off x="1415216" y="1737360"/>
            <a:ext cx="7664776" cy="4114798"/>
          </a:xfrm>
        </p:spPr>
        <p:txBody>
          <a:bodyPr/>
          <a:lstStyle/>
          <a:p>
            <a:r>
              <a:rPr lang="en-US" altLang="en-US" dirty="0"/>
              <a:t>Phishing</a:t>
            </a:r>
          </a:p>
          <a:p>
            <a:r>
              <a:rPr lang="en-US" altLang="en-US" dirty="0"/>
              <a:t>Viruses and Malware</a:t>
            </a:r>
          </a:p>
          <a:p>
            <a:r>
              <a:rPr lang="en-US" altLang="en-US" dirty="0"/>
              <a:t>Email Spoofing</a:t>
            </a:r>
          </a:p>
          <a:p>
            <a:r>
              <a:rPr lang="en-US" altLang="en-US" dirty="0"/>
              <a:t>Other Scams</a:t>
            </a:r>
          </a:p>
          <a:p>
            <a:endParaRPr lang="en-US" dirty="0"/>
          </a:p>
        </p:txBody>
      </p:sp>
      <p:sp>
        <p:nvSpPr>
          <p:cNvPr id="3" name="Title 2">
            <a:extLst>
              <a:ext uri="{FF2B5EF4-FFF2-40B4-BE49-F238E27FC236}">
                <a16:creationId xmlns:a16="http://schemas.microsoft.com/office/drawing/2014/main" id="{2E76303F-13E5-4E4D-8448-511ABE2D35B7}"/>
              </a:ext>
            </a:extLst>
          </p:cNvPr>
          <p:cNvSpPr>
            <a:spLocks noGrp="1"/>
          </p:cNvSpPr>
          <p:nvPr>
            <p:ph type="title"/>
          </p:nvPr>
        </p:nvSpPr>
        <p:spPr/>
        <p:txBody>
          <a:bodyPr/>
          <a:lstStyle/>
          <a:p>
            <a:r>
              <a:rPr lang="en-US" altLang="en-US" dirty="0"/>
              <a:t>Email Threat Examples</a:t>
            </a:r>
            <a:endParaRPr lang="en-US" dirty="0"/>
          </a:p>
        </p:txBody>
      </p:sp>
      <p:sp>
        <p:nvSpPr>
          <p:cNvPr id="5" name="Footer Placeholder 4">
            <a:extLst>
              <a:ext uri="{FF2B5EF4-FFF2-40B4-BE49-F238E27FC236}">
                <a16:creationId xmlns:a16="http://schemas.microsoft.com/office/drawing/2014/main" id="{2647551A-EF7C-40F6-9C28-CD4EF095634E}"/>
              </a:ext>
            </a:extLst>
          </p:cNvPr>
          <p:cNvSpPr>
            <a:spLocks noGrp="1"/>
          </p:cNvSpPr>
          <p:nvPr>
            <p:ph type="ftr" sz="quarter" idx="11"/>
          </p:nvPr>
        </p:nvSpPr>
        <p:spPr/>
        <p:txBody>
          <a:bodyPr/>
          <a:lstStyle/>
          <a:p>
            <a:r>
              <a:rPr lang="en-US" dirty="0"/>
              <a:t>Information Security</a:t>
            </a:r>
          </a:p>
        </p:txBody>
      </p:sp>
      <p:sp>
        <p:nvSpPr>
          <p:cNvPr id="6" name="Slide Number Placeholder 5">
            <a:extLst>
              <a:ext uri="{FF2B5EF4-FFF2-40B4-BE49-F238E27FC236}">
                <a16:creationId xmlns:a16="http://schemas.microsoft.com/office/drawing/2014/main" id="{2445263F-8844-44CE-BC47-61FACA06B66C}"/>
              </a:ext>
            </a:extLst>
          </p:cNvPr>
          <p:cNvSpPr>
            <a:spLocks noGrp="1"/>
          </p:cNvSpPr>
          <p:nvPr>
            <p:ph type="sldNum" sz="quarter" idx="12"/>
          </p:nvPr>
        </p:nvSpPr>
        <p:spPr/>
        <p:txBody>
          <a:bodyPr/>
          <a:lstStyle/>
          <a:p>
            <a:fld id="{8C683E5E-8327-AD48-8710-552548F43254}" type="slidenum">
              <a:rPr lang="en-US" smtClean="0"/>
              <a:pPr/>
              <a:t>20</a:t>
            </a:fld>
            <a:endParaRPr lang="en-US" dirty="0"/>
          </a:p>
        </p:txBody>
      </p:sp>
    </p:spTree>
    <p:extLst>
      <p:ext uri="{BB962C8B-B14F-4D97-AF65-F5344CB8AC3E}">
        <p14:creationId xmlns:p14="http://schemas.microsoft.com/office/powerpoint/2010/main" val="1938514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25DFA5-F913-47A2-838F-802BBEDC587A}"/>
              </a:ext>
            </a:extLst>
          </p:cNvPr>
          <p:cNvSpPr>
            <a:spLocks noGrp="1"/>
          </p:cNvSpPr>
          <p:nvPr>
            <p:ph idx="1"/>
          </p:nvPr>
        </p:nvSpPr>
        <p:spPr>
          <a:xfrm>
            <a:off x="479998" y="1988300"/>
            <a:ext cx="11131158" cy="4114798"/>
          </a:xfrm>
        </p:spPr>
        <p:txBody>
          <a:bodyPr/>
          <a:lstStyle/>
          <a:p>
            <a:r>
              <a:rPr lang="en-US" altLang="en-US" sz="1800" b="1" dirty="0"/>
              <a:t>Phishing</a:t>
            </a:r>
            <a:r>
              <a:rPr lang="en-US" altLang="en-US" sz="1800" dirty="0"/>
              <a:t> is the attempt to obtain sensitive information such as usernames, passwords, and credit card details (and, indirectly, money), often for malicious reasons, by disguising as a trustworthy entity in an electronic communication. </a:t>
            </a:r>
          </a:p>
          <a:p>
            <a:r>
              <a:rPr lang="en-US" altLang="en-US" sz="1800" dirty="0"/>
              <a:t>Common phishing scams attempt to use coercion or scare tactics to get you to enter your username and password into a phony web site, such as:</a:t>
            </a:r>
          </a:p>
          <a:p>
            <a:pPr lvl="1"/>
            <a:r>
              <a:rPr lang="en-US" altLang="en-US" dirty="0"/>
              <a:t>A “required action” as a part of a system or quota upgrade</a:t>
            </a:r>
          </a:p>
          <a:p>
            <a:pPr lvl="1"/>
            <a:r>
              <a:rPr lang="en-US" altLang="en-US" dirty="0"/>
              <a:t>A “required action” to prevent email account closure</a:t>
            </a:r>
          </a:p>
          <a:p>
            <a:pPr lvl="1"/>
            <a:r>
              <a:rPr lang="en-US" altLang="en-US" dirty="0"/>
              <a:t>A “trusted” vendor, such as a fake Dropbox or Google alert</a:t>
            </a:r>
          </a:p>
          <a:p>
            <a:pPr lvl="1"/>
            <a:r>
              <a:rPr lang="en-US" altLang="en-US" dirty="0"/>
              <a:t>A “legitimate” banking alert</a:t>
            </a:r>
          </a:p>
          <a:p>
            <a:r>
              <a:rPr lang="en-US" altLang="en-US" sz="1800" dirty="0"/>
              <a:t>Once they have your password, phishers use your account credentials to send more phishing messages, change financial account information or redirect checks/deposits.</a:t>
            </a:r>
          </a:p>
          <a:p>
            <a:endParaRPr lang="en-US" dirty="0"/>
          </a:p>
        </p:txBody>
      </p:sp>
      <p:sp>
        <p:nvSpPr>
          <p:cNvPr id="3" name="Title 2">
            <a:extLst>
              <a:ext uri="{FF2B5EF4-FFF2-40B4-BE49-F238E27FC236}">
                <a16:creationId xmlns:a16="http://schemas.microsoft.com/office/drawing/2014/main" id="{19F6EE22-3560-4149-A0C1-DB3B0E74BA9E}"/>
              </a:ext>
            </a:extLst>
          </p:cNvPr>
          <p:cNvSpPr>
            <a:spLocks noGrp="1"/>
          </p:cNvSpPr>
          <p:nvPr>
            <p:ph type="title"/>
          </p:nvPr>
        </p:nvSpPr>
        <p:spPr/>
        <p:txBody>
          <a:bodyPr/>
          <a:lstStyle/>
          <a:p>
            <a:r>
              <a:rPr lang="en-US" altLang="en-US" sz="2400" dirty="0"/>
              <a:t>Phishing</a:t>
            </a:r>
            <a:endParaRPr lang="en-US" sz="2400" dirty="0"/>
          </a:p>
        </p:txBody>
      </p:sp>
      <p:sp>
        <p:nvSpPr>
          <p:cNvPr id="5" name="Footer Placeholder 4">
            <a:extLst>
              <a:ext uri="{FF2B5EF4-FFF2-40B4-BE49-F238E27FC236}">
                <a16:creationId xmlns:a16="http://schemas.microsoft.com/office/drawing/2014/main" id="{A68075C7-8FE3-46B5-B380-D23C68B4B288}"/>
              </a:ext>
            </a:extLst>
          </p:cNvPr>
          <p:cNvSpPr>
            <a:spLocks noGrp="1"/>
          </p:cNvSpPr>
          <p:nvPr>
            <p:ph type="ftr" sz="quarter" idx="11"/>
          </p:nvPr>
        </p:nvSpPr>
        <p:spPr/>
        <p:txBody>
          <a:bodyPr/>
          <a:lstStyle/>
          <a:p>
            <a:r>
              <a:rPr lang="en-US" dirty="0"/>
              <a:t>Information Security</a:t>
            </a:r>
          </a:p>
        </p:txBody>
      </p:sp>
      <p:sp>
        <p:nvSpPr>
          <p:cNvPr id="6" name="Slide Number Placeholder 5">
            <a:extLst>
              <a:ext uri="{FF2B5EF4-FFF2-40B4-BE49-F238E27FC236}">
                <a16:creationId xmlns:a16="http://schemas.microsoft.com/office/drawing/2014/main" id="{55A09C82-D579-4D0B-B401-1D9A45F7108F}"/>
              </a:ext>
            </a:extLst>
          </p:cNvPr>
          <p:cNvSpPr>
            <a:spLocks noGrp="1"/>
          </p:cNvSpPr>
          <p:nvPr>
            <p:ph type="sldNum" sz="quarter" idx="12"/>
          </p:nvPr>
        </p:nvSpPr>
        <p:spPr/>
        <p:txBody>
          <a:bodyPr/>
          <a:lstStyle/>
          <a:p>
            <a:fld id="{8C683E5E-8327-AD48-8710-552548F43254}" type="slidenum">
              <a:rPr lang="en-US" smtClean="0"/>
              <a:pPr/>
              <a:t>21</a:t>
            </a:fld>
            <a:endParaRPr lang="en-US" dirty="0"/>
          </a:p>
        </p:txBody>
      </p:sp>
    </p:spTree>
    <p:extLst>
      <p:ext uri="{BB962C8B-B14F-4D97-AF65-F5344CB8AC3E}">
        <p14:creationId xmlns:p14="http://schemas.microsoft.com/office/powerpoint/2010/main" val="429230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1BCA9-DC75-44B1-A2D2-BFFD0B64FDB5}"/>
              </a:ext>
            </a:extLst>
          </p:cNvPr>
          <p:cNvSpPr>
            <a:spLocks noGrp="1"/>
          </p:cNvSpPr>
          <p:nvPr>
            <p:ph type="title"/>
          </p:nvPr>
        </p:nvSpPr>
        <p:spPr/>
        <p:txBody>
          <a:bodyPr/>
          <a:lstStyle/>
          <a:p>
            <a:r>
              <a:rPr lang="en-US" altLang="en-US" sz="2400" dirty="0"/>
              <a:t>Phishing Examples</a:t>
            </a:r>
            <a:endParaRPr lang="en-US" sz="2400" dirty="0"/>
          </a:p>
        </p:txBody>
      </p:sp>
      <p:sp>
        <p:nvSpPr>
          <p:cNvPr id="4" name="Footer Placeholder 3">
            <a:extLst>
              <a:ext uri="{FF2B5EF4-FFF2-40B4-BE49-F238E27FC236}">
                <a16:creationId xmlns:a16="http://schemas.microsoft.com/office/drawing/2014/main" id="{3C81439B-4265-4EB4-B72B-03C34E22BDDA}"/>
              </a:ext>
            </a:extLst>
          </p:cNvPr>
          <p:cNvSpPr>
            <a:spLocks noGrp="1"/>
          </p:cNvSpPr>
          <p:nvPr>
            <p:ph type="ftr" sz="quarter" idx="11"/>
          </p:nvPr>
        </p:nvSpPr>
        <p:spPr/>
        <p:txBody>
          <a:bodyPr/>
          <a:lstStyle/>
          <a:p>
            <a:r>
              <a:rPr lang="en-US" dirty="0"/>
              <a:t>Information Security</a:t>
            </a:r>
          </a:p>
        </p:txBody>
      </p:sp>
      <p:sp>
        <p:nvSpPr>
          <p:cNvPr id="5" name="Slide Number Placeholder 4">
            <a:extLst>
              <a:ext uri="{FF2B5EF4-FFF2-40B4-BE49-F238E27FC236}">
                <a16:creationId xmlns:a16="http://schemas.microsoft.com/office/drawing/2014/main" id="{66579610-C05B-47A5-A316-29665D851EF7}"/>
              </a:ext>
            </a:extLst>
          </p:cNvPr>
          <p:cNvSpPr>
            <a:spLocks noGrp="1"/>
          </p:cNvSpPr>
          <p:nvPr>
            <p:ph type="sldNum" sz="quarter" idx="12"/>
          </p:nvPr>
        </p:nvSpPr>
        <p:spPr/>
        <p:txBody>
          <a:bodyPr/>
          <a:lstStyle/>
          <a:p>
            <a:fld id="{8C683E5E-8327-AD48-8710-552548F43254}" type="slidenum">
              <a:rPr lang="en-US" smtClean="0"/>
              <a:pPr/>
              <a:t>22</a:t>
            </a:fld>
            <a:endParaRPr lang="en-US" dirty="0"/>
          </a:p>
        </p:txBody>
      </p:sp>
      <p:pic>
        <p:nvPicPr>
          <p:cNvPr id="6" name="Picture 6">
            <a:extLst>
              <a:ext uri="{FF2B5EF4-FFF2-40B4-BE49-F238E27FC236}">
                <a16:creationId xmlns:a16="http://schemas.microsoft.com/office/drawing/2014/main" id="{42A1F66F-7891-4F77-BAF3-369A1F1DFF55}"/>
              </a:ext>
            </a:extLst>
          </p:cNvPr>
          <p:cNvPicPr>
            <a:picLocks noChangeAspect="1"/>
          </p:cNvPicPr>
          <p:nvPr/>
        </p:nvPicPr>
        <p:blipFill>
          <a:blip r:embed="rId2">
            <a:extLst>
              <a:ext uri="{28A0092B-C50C-407E-A947-70E740481C1C}">
                <a14:useLocalDpi xmlns:a14="http://schemas.microsoft.com/office/drawing/2010/main" val="0"/>
              </a:ext>
            </a:extLst>
          </a:blip>
          <a:srcRect b="15379"/>
          <a:stretch>
            <a:fillRect/>
          </a:stretch>
        </p:blipFill>
        <p:spPr bwMode="auto">
          <a:xfrm>
            <a:off x="945824" y="1699237"/>
            <a:ext cx="6534232" cy="413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7">
            <a:extLst>
              <a:ext uri="{FF2B5EF4-FFF2-40B4-BE49-F238E27FC236}">
                <a16:creationId xmlns:a16="http://schemas.microsoft.com/office/drawing/2014/main" id="{233E01AD-E584-421A-BA25-8E050F544C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7585584" y="431409"/>
            <a:ext cx="4197349" cy="3476418"/>
          </a:xfrm>
          <a:prstGeom prst="rect">
            <a:avLst/>
          </a:prstGeom>
        </p:spPr>
      </p:pic>
      <p:pic>
        <p:nvPicPr>
          <p:cNvPr id="8" name="Picture 8">
            <a:extLst>
              <a:ext uri="{FF2B5EF4-FFF2-40B4-BE49-F238E27FC236}">
                <a16:creationId xmlns:a16="http://schemas.microsoft.com/office/drawing/2014/main" id="{167FC244-9423-43CF-8D68-72E8EE786EB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85585" y="3826401"/>
            <a:ext cx="41973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9935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DB7C3C-66F3-498A-B6C3-154D07CEDE8A}"/>
              </a:ext>
            </a:extLst>
          </p:cNvPr>
          <p:cNvSpPr>
            <a:spLocks noGrp="1"/>
          </p:cNvSpPr>
          <p:nvPr>
            <p:ph idx="1"/>
          </p:nvPr>
        </p:nvSpPr>
        <p:spPr>
          <a:xfrm>
            <a:off x="718022" y="1737360"/>
            <a:ext cx="10528155" cy="4114798"/>
          </a:xfrm>
        </p:spPr>
        <p:txBody>
          <a:bodyPr/>
          <a:lstStyle/>
          <a:p>
            <a:pPr>
              <a:defRPr/>
            </a:pPr>
            <a:r>
              <a:rPr lang="en-US" dirty="0"/>
              <a:t>Cybercriminals also use attachments to spread viruses or other malicious software (malware) to steal or destroy data.</a:t>
            </a:r>
          </a:p>
          <a:p>
            <a:pPr>
              <a:defRPr/>
            </a:pPr>
            <a:r>
              <a:rPr lang="en-US" dirty="0"/>
              <a:t>Malware can install keyloggers to capture everything you type, control your webcam/microphone, or send all of your data to remote servers that the criminal controls.</a:t>
            </a:r>
          </a:p>
          <a:p>
            <a:pPr>
              <a:defRPr/>
            </a:pPr>
            <a:r>
              <a:rPr lang="en-US" dirty="0"/>
              <a:t>The attachment typically arrives as Word, Excel or PDF file and has to be opened before the malware triggers.</a:t>
            </a:r>
          </a:p>
          <a:p>
            <a:pPr>
              <a:defRPr/>
            </a:pPr>
            <a:r>
              <a:rPr lang="en-US" dirty="0"/>
              <a:t>Malware will take advantage of unpatched software.</a:t>
            </a:r>
          </a:p>
          <a:p>
            <a:pPr>
              <a:defRPr/>
            </a:pPr>
            <a:r>
              <a:rPr lang="en-US" dirty="0"/>
              <a:t>Some Word/Excel malware require you to enable Macros </a:t>
            </a:r>
            <a:r>
              <a:rPr lang="mr-IN" dirty="0"/>
              <a:t>–</a:t>
            </a:r>
            <a:r>
              <a:rPr lang="en-US" dirty="0"/>
              <a:t> always be suspicious of an attachment that requests you to “lower” your security settings when opening.</a:t>
            </a:r>
          </a:p>
          <a:p>
            <a:endParaRPr lang="en-US" dirty="0"/>
          </a:p>
        </p:txBody>
      </p:sp>
      <p:sp>
        <p:nvSpPr>
          <p:cNvPr id="3" name="Title 2">
            <a:extLst>
              <a:ext uri="{FF2B5EF4-FFF2-40B4-BE49-F238E27FC236}">
                <a16:creationId xmlns:a16="http://schemas.microsoft.com/office/drawing/2014/main" id="{B3B84CD6-E9A7-4B7F-8661-9632CCAEB05F}"/>
              </a:ext>
            </a:extLst>
          </p:cNvPr>
          <p:cNvSpPr>
            <a:spLocks noGrp="1"/>
          </p:cNvSpPr>
          <p:nvPr>
            <p:ph type="title"/>
          </p:nvPr>
        </p:nvSpPr>
        <p:spPr/>
        <p:txBody>
          <a:bodyPr/>
          <a:lstStyle/>
          <a:p>
            <a:r>
              <a:rPr lang="en-US" altLang="en-US" sz="2400" dirty="0"/>
              <a:t>Viruses and Malware</a:t>
            </a:r>
            <a:endParaRPr lang="en-US" sz="2400" dirty="0"/>
          </a:p>
        </p:txBody>
      </p:sp>
      <p:sp>
        <p:nvSpPr>
          <p:cNvPr id="5" name="Footer Placeholder 4">
            <a:extLst>
              <a:ext uri="{FF2B5EF4-FFF2-40B4-BE49-F238E27FC236}">
                <a16:creationId xmlns:a16="http://schemas.microsoft.com/office/drawing/2014/main" id="{FD585DAD-AB48-49E0-AD94-4BE582477AFC}"/>
              </a:ext>
            </a:extLst>
          </p:cNvPr>
          <p:cNvSpPr>
            <a:spLocks noGrp="1"/>
          </p:cNvSpPr>
          <p:nvPr>
            <p:ph type="ftr" sz="quarter" idx="11"/>
          </p:nvPr>
        </p:nvSpPr>
        <p:spPr/>
        <p:txBody>
          <a:bodyPr/>
          <a:lstStyle/>
          <a:p>
            <a:r>
              <a:rPr lang="en-US" dirty="0"/>
              <a:t>Information Security</a:t>
            </a:r>
          </a:p>
        </p:txBody>
      </p:sp>
      <p:sp>
        <p:nvSpPr>
          <p:cNvPr id="6" name="Slide Number Placeholder 5">
            <a:extLst>
              <a:ext uri="{FF2B5EF4-FFF2-40B4-BE49-F238E27FC236}">
                <a16:creationId xmlns:a16="http://schemas.microsoft.com/office/drawing/2014/main" id="{D9EA4C8A-AD04-4FAF-A7DB-AAC23B6BD302}"/>
              </a:ext>
            </a:extLst>
          </p:cNvPr>
          <p:cNvSpPr>
            <a:spLocks noGrp="1"/>
          </p:cNvSpPr>
          <p:nvPr>
            <p:ph type="sldNum" sz="quarter" idx="12"/>
          </p:nvPr>
        </p:nvSpPr>
        <p:spPr/>
        <p:txBody>
          <a:bodyPr/>
          <a:lstStyle/>
          <a:p>
            <a:fld id="{8C683E5E-8327-AD48-8710-552548F43254}" type="slidenum">
              <a:rPr lang="en-US" smtClean="0"/>
              <a:pPr/>
              <a:t>23</a:t>
            </a:fld>
            <a:endParaRPr lang="en-US" dirty="0"/>
          </a:p>
        </p:txBody>
      </p:sp>
    </p:spTree>
    <p:extLst>
      <p:ext uri="{BB962C8B-B14F-4D97-AF65-F5344CB8AC3E}">
        <p14:creationId xmlns:p14="http://schemas.microsoft.com/office/powerpoint/2010/main" val="187122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9DA0B5-E9B4-47A0-88E9-4AA6282B8D3B}"/>
              </a:ext>
            </a:extLst>
          </p:cNvPr>
          <p:cNvSpPr>
            <a:spLocks noGrp="1"/>
          </p:cNvSpPr>
          <p:nvPr>
            <p:ph idx="1"/>
          </p:nvPr>
        </p:nvSpPr>
        <p:spPr>
          <a:xfrm>
            <a:off x="838200" y="1690577"/>
            <a:ext cx="10634932" cy="4597516"/>
          </a:xfrm>
        </p:spPr>
        <p:txBody>
          <a:bodyPr/>
          <a:lstStyle/>
          <a:p>
            <a:pPr>
              <a:lnSpc>
                <a:spcPct val="90000"/>
              </a:lnSpc>
            </a:pPr>
            <a:endParaRPr lang="en-US" altLang="en-US" sz="1800" dirty="0"/>
          </a:p>
          <a:p>
            <a:pPr>
              <a:lnSpc>
                <a:spcPct val="90000"/>
              </a:lnSpc>
            </a:pPr>
            <a:r>
              <a:rPr lang="en-US" altLang="en-US" sz="1800" dirty="0"/>
              <a:t>Ransomware is a new type of malware that encrypts documents, pictures and other files, making them unreadable.  </a:t>
            </a:r>
          </a:p>
          <a:p>
            <a:pPr>
              <a:lnSpc>
                <a:spcPct val="90000"/>
              </a:lnSpc>
            </a:pPr>
            <a:r>
              <a:rPr lang="en-US" altLang="en-US" sz="1800" dirty="0"/>
              <a:t>The attacker then holds the decryption key for ransom until you agree to pay money, usually through an untraceable method such as BitCoin or other digital currency.</a:t>
            </a:r>
          </a:p>
          <a:p>
            <a:pPr>
              <a:lnSpc>
                <a:spcPct val="90000"/>
              </a:lnSpc>
            </a:pPr>
            <a:r>
              <a:rPr lang="en-US" altLang="en-US" sz="1800" dirty="0"/>
              <a:t>Backing up your files is a very important protection against </a:t>
            </a:r>
            <a:r>
              <a:rPr lang="en-US" altLang="en-US" sz="1800" dirty="0" err="1"/>
              <a:t>Ransomeware</a:t>
            </a:r>
            <a:r>
              <a:rPr lang="en-US" altLang="en-US" sz="1800" dirty="0"/>
              <a:t>. </a:t>
            </a:r>
          </a:p>
          <a:p>
            <a:pPr>
              <a:lnSpc>
                <a:spcPct val="90000"/>
              </a:lnSpc>
            </a:pPr>
            <a:r>
              <a:rPr lang="en-US" altLang="en-US" sz="1800" dirty="0"/>
              <a:t>On JWU computers, b</a:t>
            </a:r>
            <a:r>
              <a:rPr lang="en-US" altLang="en-US" sz="1800" dirty="0">
                <a:solidFill>
                  <a:srgbClr val="000000"/>
                </a:solidFill>
              </a:rPr>
              <a:t>ack up files to your G (personal) or H (shared) drives. </a:t>
            </a:r>
          </a:p>
          <a:p>
            <a:pPr lvl="1">
              <a:lnSpc>
                <a:spcPct val="90000"/>
              </a:lnSpc>
            </a:pPr>
            <a:r>
              <a:rPr lang="en-US" altLang="en-US" dirty="0">
                <a:solidFill>
                  <a:srgbClr val="000000"/>
                </a:solidFill>
              </a:rPr>
              <a:t>G Drive: email archives &amp; working versions of documents </a:t>
            </a:r>
          </a:p>
          <a:p>
            <a:pPr lvl="1">
              <a:lnSpc>
                <a:spcPct val="90000"/>
              </a:lnSpc>
            </a:pPr>
            <a:r>
              <a:rPr lang="en-US" altLang="en-US" dirty="0">
                <a:solidFill>
                  <a:srgbClr val="000000"/>
                </a:solidFill>
              </a:rPr>
              <a:t>H Drive: shared files owned by JWU which require to be accessed by more than one user</a:t>
            </a:r>
          </a:p>
          <a:p>
            <a:pPr lvl="1">
              <a:lnSpc>
                <a:spcPct val="90000"/>
              </a:lnSpc>
            </a:pPr>
            <a:r>
              <a:rPr lang="en-US" altLang="en-US" dirty="0">
                <a:solidFill>
                  <a:srgbClr val="000000"/>
                </a:solidFill>
              </a:rPr>
              <a:t>Do not save files to computer local disk (C Drive).</a:t>
            </a:r>
          </a:p>
          <a:p>
            <a:pPr>
              <a:lnSpc>
                <a:spcPct val="90000"/>
              </a:lnSpc>
            </a:pPr>
            <a:r>
              <a:rPr lang="en-US" altLang="en-US" sz="1800" dirty="0">
                <a:sym typeface="Wingdings" panose="05000000000000000000" pitchFamily="2" charset="2"/>
              </a:rPr>
              <a:t>For personal computers, use external drives or trusted cloud services.</a:t>
            </a:r>
          </a:p>
          <a:p>
            <a:endParaRPr lang="en-US" dirty="0"/>
          </a:p>
        </p:txBody>
      </p:sp>
      <p:sp>
        <p:nvSpPr>
          <p:cNvPr id="3" name="Title 2">
            <a:extLst>
              <a:ext uri="{FF2B5EF4-FFF2-40B4-BE49-F238E27FC236}">
                <a16:creationId xmlns:a16="http://schemas.microsoft.com/office/drawing/2014/main" id="{D086CE65-A340-4080-850D-59B6F08C84EF}"/>
              </a:ext>
            </a:extLst>
          </p:cNvPr>
          <p:cNvSpPr>
            <a:spLocks noGrp="1"/>
          </p:cNvSpPr>
          <p:nvPr>
            <p:ph type="title"/>
          </p:nvPr>
        </p:nvSpPr>
        <p:spPr/>
        <p:txBody>
          <a:bodyPr/>
          <a:lstStyle/>
          <a:p>
            <a:r>
              <a:rPr lang="en-US" altLang="en-US" sz="2400" dirty="0"/>
              <a:t>Ransomware</a:t>
            </a:r>
            <a:endParaRPr lang="en-US" sz="2400" dirty="0"/>
          </a:p>
        </p:txBody>
      </p:sp>
      <p:sp>
        <p:nvSpPr>
          <p:cNvPr id="5" name="Footer Placeholder 4">
            <a:extLst>
              <a:ext uri="{FF2B5EF4-FFF2-40B4-BE49-F238E27FC236}">
                <a16:creationId xmlns:a16="http://schemas.microsoft.com/office/drawing/2014/main" id="{AE2FD4FC-ADA0-4198-9FCE-045171AE8416}"/>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82AA43A3-946E-4DDD-B41D-C24A224D5B7E}"/>
              </a:ext>
            </a:extLst>
          </p:cNvPr>
          <p:cNvSpPr>
            <a:spLocks noGrp="1"/>
          </p:cNvSpPr>
          <p:nvPr>
            <p:ph type="sldNum" sz="quarter" idx="12"/>
          </p:nvPr>
        </p:nvSpPr>
        <p:spPr/>
        <p:txBody>
          <a:bodyPr/>
          <a:lstStyle/>
          <a:p>
            <a:fld id="{8C683E5E-8327-AD48-8710-552548F43254}" type="slidenum">
              <a:rPr lang="en-US" smtClean="0"/>
              <a:pPr/>
              <a:t>24</a:t>
            </a:fld>
            <a:endParaRPr lang="en-US" dirty="0"/>
          </a:p>
        </p:txBody>
      </p:sp>
    </p:spTree>
    <p:extLst>
      <p:ext uri="{BB962C8B-B14F-4D97-AF65-F5344CB8AC3E}">
        <p14:creationId xmlns:p14="http://schemas.microsoft.com/office/powerpoint/2010/main" val="1076569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6D878E-FCF6-4EB5-B97E-58EE99FC995E}"/>
              </a:ext>
            </a:extLst>
          </p:cNvPr>
          <p:cNvSpPr>
            <a:spLocks noGrp="1"/>
          </p:cNvSpPr>
          <p:nvPr>
            <p:ph idx="1"/>
          </p:nvPr>
        </p:nvSpPr>
        <p:spPr>
          <a:xfrm>
            <a:off x="1131498" y="1737360"/>
            <a:ext cx="10114677" cy="4114798"/>
          </a:xfrm>
        </p:spPr>
        <p:txBody>
          <a:bodyPr/>
          <a:lstStyle/>
          <a:p>
            <a:r>
              <a:rPr lang="en-US" altLang="en-US" dirty="0"/>
              <a:t>Also called Business Email Compromise, email spoofing typically uses an email address that mimics a trusted party, such as a manager, executive or co-worker, and can be difficult to recognize (especially on mobile devices).</a:t>
            </a:r>
          </a:p>
          <a:p>
            <a:r>
              <a:rPr lang="en-US" altLang="en-US" dirty="0"/>
              <a:t>Typically these scams involve a wire transfer or request for sensitive files, such as W-2s or legal documents.</a:t>
            </a:r>
          </a:p>
          <a:p>
            <a:r>
              <a:rPr lang="en-US" altLang="en-US" dirty="0"/>
              <a:t>There is usually some urgency involved to prevent the recipient from following up on the request directly or following procedures.</a:t>
            </a:r>
          </a:p>
          <a:p>
            <a:endParaRPr lang="en-US" dirty="0"/>
          </a:p>
        </p:txBody>
      </p:sp>
      <p:sp>
        <p:nvSpPr>
          <p:cNvPr id="3" name="Title 2">
            <a:extLst>
              <a:ext uri="{FF2B5EF4-FFF2-40B4-BE49-F238E27FC236}">
                <a16:creationId xmlns:a16="http://schemas.microsoft.com/office/drawing/2014/main" id="{7F556EB1-A5B1-4E72-A639-714E4528D45B}"/>
              </a:ext>
            </a:extLst>
          </p:cNvPr>
          <p:cNvSpPr>
            <a:spLocks noGrp="1"/>
          </p:cNvSpPr>
          <p:nvPr>
            <p:ph type="title"/>
          </p:nvPr>
        </p:nvSpPr>
        <p:spPr/>
        <p:txBody>
          <a:bodyPr/>
          <a:lstStyle/>
          <a:p>
            <a:r>
              <a:rPr lang="en-US" altLang="en-US" sz="2400" dirty="0"/>
              <a:t>Email Spoofing</a:t>
            </a:r>
            <a:endParaRPr lang="en-US" sz="2400" dirty="0"/>
          </a:p>
        </p:txBody>
      </p:sp>
      <p:sp>
        <p:nvSpPr>
          <p:cNvPr id="5" name="Footer Placeholder 4">
            <a:extLst>
              <a:ext uri="{FF2B5EF4-FFF2-40B4-BE49-F238E27FC236}">
                <a16:creationId xmlns:a16="http://schemas.microsoft.com/office/drawing/2014/main" id="{ED73C460-F39C-4F06-8B06-E04EF6576558}"/>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255F0265-254D-4420-BA7E-E648CED7112B}"/>
              </a:ext>
            </a:extLst>
          </p:cNvPr>
          <p:cNvSpPr>
            <a:spLocks noGrp="1"/>
          </p:cNvSpPr>
          <p:nvPr>
            <p:ph type="sldNum" sz="quarter" idx="12"/>
          </p:nvPr>
        </p:nvSpPr>
        <p:spPr/>
        <p:txBody>
          <a:bodyPr/>
          <a:lstStyle/>
          <a:p>
            <a:fld id="{8C683E5E-8327-AD48-8710-552548F43254}" type="slidenum">
              <a:rPr lang="en-US" smtClean="0"/>
              <a:pPr/>
              <a:t>25</a:t>
            </a:fld>
            <a:endParaRPr lang="en-US" dirty="0"/>
          </a:p>
        </p:txBody>
      </p:sp>
    </p:spTree>
    <p:extLst>
      <p:ext uri="{BB962C8B-B14F-4D97-AF65-F5344CB8AC3E}">
        <p14:creationId xmlns:p14="http://schemas.microsoft.com/office/powerpoint/2010/main" val="22584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25A03-109C-4497-ADD0-699B71377529}"/>
              </a:ext>
            </a:extLst>
          </p:cNvPr>
          <p:cNvSpPr>
            <a:spLocks noGrp="1"/>
          </p:cNvSpPr>
          <p:nvPr>
            <p:ph type="title"/>
          </p:nvPr>
        </p:nvSpPr>
        <p:spPr/>
        <p:txBody>
          <a:bodyPr/>
          <a:lstStyle/>
          <a:p>
            <a:r>
              <a:rPr lang="en-US" altLang="en-US" sz="2400" dirty="0"/>
              <a:t>Email Spoofing Example</a:t>
            </a:r>
            <a:endParaRPr lang="en-US" sz="2400" dirty="0"/>
          </a:p>
        </p:txBody>
      </p:sp>
      <p:sp>
        <p:nvSpPr>
          <p:cNvPr id="4" name="Footer Placeholder 3">
            <a:extLst>
              <a:ext uri="{FF2B5EF4-FFF2-40B4-BE49-F238E27FC236}">
                <a16:creationId xmlns:a16="http://schemas.microsoft.com/office/drawing/2014/main" id="{003D3EA2-C86A-4DB2-A45B-A3B6DE041175}"/>
              </a:ext>
            </a:extLst>
          </p:cNvPr>
          <p:cNvSpPr>
            <a:spLocks noGrp="1"/>
          </p:cNvSpPr>
          <p:nvPr>
            <p:ph type="ftr" sz="quarter" idx="11"/>
          </p:nvPr>
        </p:nvSpPr>
        <p:spPr/>
        <p:txBody>
          <a:bodyPr/>
          <a:lstStyle/>
          <a:p>
            <a:r>
              <a:rPr lang="en-US"/>
              <a:t>Information Security</a:t>
            </a:r>
            <a:endParaRPr lang="en-US" dirty="0"/>
          </a:p>
        </p:txBody>
      </p:sp>
      <p:sp>
        <p:nvSpPr>
          <p:cNvPr id="5" name="Slide Number Placeholder 4">
            <a:extLst>
              <a:ext uri="{FF2B5EF4-FFF2-40B4-BE49-F238E27FC236}">
                <a16:creationId xmlns:a16="http://schemas.microsoft.com/office/drawing/2014/main" id="{14554ADA-45A3-4152-A5C9-71E38F8D840A}"/>
              </a:ext>
            </a:extLst>
          </p:cNvPr>
          <p:cNvSpPr>
            <a:spLocks noGrp="1"/>
          </p:cNvSpPr>
          <p:nvPr>
            <p:ph type="sldNum" sz="quarter" idx="12"/>
          </p:nvPr>
        </p:nvSpPr>
        <p:spPr/>
        <p:txBody>
          <a:bodyPr/>
          <a:lstStyle/>
          <a:p>
            <a:fld id="{8C683E5E-8327-AD48-8710-552548F43254}" type="slidenum">
              <a:rPr lang="en-US" smtClean="0"/>
              <a:pPr/>
              <a:t>26</a:t>
            </a:fld>
            <a:endParaRPr lang="en-US"/>
          </a:p>
        </p:txBody>
      </p:sp>
      <p:pic>
        <p:nvPicPr>
          <p:cNvPr id="6" name="Content Placeholder 4">
            <a:extLst>
              <a:ext uri="{FF2B5EF4-FFF2-40B4-BE49-F238E27FC236}">
                <a16:creationId xmlns:a16="http://schemas.microsoft.com/office/drawing/2014/main" id="{7B2F7379-9D24-4076-88F7-DBD4EF1CB0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449237" y="1561036"/>
            <a:ext cx="9092241" cy="4533393"/>
          </a:xfrm>
          <a:prstGeom prst="rect">
            <a:avLst/>
          </a:prstGeom>
        </p:spPr>
      </p:pic>
    </p:spTree>
    <p:extLst>
      <p:ext uri="{BB962C8B-B14F-4D97-AF65-F5344CB8AC3E}">
        <p14:creationId xmlns:p14="http://schemas.microsoft.com/office/powerpoint/2010/main" val="161935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ADBDE3-1ACB-445A-9633-1CD0EA27DEBF}"/>
              </a:ext>
            </a:extLst>
          </p:cNvPr>
          <p:cNvSpPr>
            <a:spLocks noGrp="1"/>
          </p:cNvSpPr>
          <p:nvPr>
            <p:ph idx="1"/>
          </p:nvPr>
        </p:nvSpPr>
        <p:spPr>
          <a:xfrm>
            <a:off x="838200" y="1979631"/>
            <a:ext cx="10240336" cy="4114798"/>
          </a:xfrm>
        </p:spPr>
        <p:txBody>
          <a:bodyPr/>
          <a:lstStyle/>
          <a:p>
            <a:r>
              <a:rPr lang="en-US" altLang="en-US" dirty="0"/>
              <a:t>Hover over URLs and links.</a:t>
            </a:r>
          </a:p>
          <a:p>
            <a:r>
              <a:rPr lang="en-US" altLang="en-US" dirty="0"/>
              <a:t>Make use of pop-up and ad blockers.</a:t>
            </a:r>
          </a:p>
          <a:p>
            <a:r>
              <a:rPr lang="en-US" altLang="en-US" dirty="0"/>
              <a:t>Be aware of where Google or other web searches are sending you.</a:t>
            </a:r>
          </a:p>
          <a:p>
            <a:r>
              <a:rPr lang="en-US" altLang="en-US" dirty="0"/>
              <a:t>Be careful when downloading software from the internet.</a:t>
            </a:r>
          </a:p>
          <a:p>
            <a:r>
              <a:rPr lang="en-US" altLang="en-US" dirty="0"/>
              <a:t>If a website requests user information of any kind, make sure that website is using HTTPS.  Look for the padlock or other indicators that the page is secure, such as a site that begins with </a:t>
            </a:r>
            <a:r>
              <a:rPr lang="en-US" altLang="en-US" u="sng" dirty="0"/>
              <a:t>https</a:t>
            </a:r>
            <a:r>
              <a:rPr lang="en-US" altLang="en-US" dirty="0"/>
              <a:t>://</a:t>
            </a:r>
          </a:p>
          <a:p>
            <a:endParaRPr lang="en-US" dirty="0"/>
          </a:p>
        </p:txBody>
      </p:sp>
      <p:sp>
        <p:nvSpPr>
          <p:cNvPr id="3" name="Title 2">
            <a:extLst>
              <a:ext uri="{FF2B5EF4-FFF2-40B4-BE49-F238E27FC236}">
                <a16:creationId xmlns:a16="http://schemas.microsoft.com/office/drawing/2014/main" id="{D1347351-A251-411A-B418-44D0025A68F1}"/>
              </a:ext>
            </a:extLst>
          </p:cNvPr>
          <p:cNvSpPr>
            <a:spLocks noGrp="1"/>
          </p:cNvSpPr>
          <p:nvPr>
            <p:ph type="title"/>
          </p:nvPr>
        </p:nvSpPr>
        <p:spPr>
          <a:xfrm>
            <a:off x="1005839" y="763571"/>
            <a:ext cx="10240337" cy="603504"/>
          </a:xfrm>
        </p:spPr>
        <p:txBody>
          <a:bodyPr/>
          <a:lstStyle/>
          <a:p>
            <a:r>
              <a:rPr lang="en-US" altLang="en-US" sz="2400" dirty="0"/>
              <a:t>Safe Web Browsing</a:t>
            </a:r>
            <a:endParaRPr lang="en-US" sz="2400" dirty="0"/>
          </a:p>
        </p:txBody>
      </p:sp>
      <p:sp>
        <p:nvSpPr>
          <p:cNvPr id="5" name="Footer Placeholder 4">
            <a:extLst>
              <a:ext uri="{FF2B5EF4-FFF2-40B4-BE49-F238E27FC236}">
                <a16:creationId xmlns:a16="http://schemas.microsoft.com/office/drawing/2014/main" id="{076DF8E5-E971-4B13-997F-A4FFCF043C6B}"/>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4872EA6D-1691-40D3-95F2-328B32BC1FB6}"/>
              </a:ext>
            </a:extLst>
          </p:cNvPr>
          <p:cNvSpPr>
            <a:spLocks noGrp="1"/>
          </p:cNvSpPr>
          <p:nvPr>
            <p:ph type="sldNum" sz="quarter" idx="12"/>
          </p:nvPr>
        </p:nvSpPr>
        <p:spPr/>
        <p:txBody>
          <a:bodyPr/>
          <a:lstStyle/>
          <a:p>
            <a:fld id="{8C683E5E-8327-AD48-8710-552548F43254}" type="slidenum">
              <a:rPr lang="en-US" smtClean="0"/>
              <a:pPr/>
              <a:t>27</a:t>
            </a:fld>
            <a:endParaRPr lang="en-US" dirty="0"/>
          </a:p>
        </p:txBody>
      </p:sp>
    </p:spTree>
    <p:extLst>
      <p:ext uri="{BB962C8B-B14F-4D97-AF65-F5344CB8AC3E}">
        <p14:creationId xmlns:p14="http://schemas.microsoft.com/office/powerpoint/2010/main" val="534417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92045D-9C37-4F6E-9D6A-E1D6CE1B08FE}"/>
              </a:ext>
            </a:extLst>
          </p:cNvPr>
          <p:cNvSpPr>
            <a:spLocks noGrp="1"/>
          </p:cNvSpPr>
          <p:nvPr>
            <p:ph idx="1"/>
          </p:nvPr>
        </p:nvSpPr>
        <p:spPr>
          <a:xfrm>
            <a:off x="1005839" y="1737360"/>
            <a:ext cx="7664776" cy="4114798"/>
          </a:xfrm>
        </p:spPr>
        <p:txBody>
          <a:bodyPr/>
          <a:lstStyle/>
          <a:p>
            <a:pPr>
              <a:defRPr/>
            </a:pPr>
            <a:r>
              <a:rPr lang="en-US" dirty="0"/>
              <a:t>Social media and networking sites, by definition, collect, maintain, and share personal identification.</a:t>
            </a:r>
          </a:p>
          <a:p>
            <a:pPr>
              <a:defRPr/>
            </a:pPr>
            <a:r>
              <a:rPr lang="en-US" dirty="0"/>
              <a:t>Be mindful of what information you share about yourself and your family online or with others in electronic communications.</a:t>
            </a:r>
          </a:p>
          <a:p>
            <a:pPr>
              <a:defRPr/>
            </a:pPr>
            <a:r>
              <a:rPr lang="en-US" dirty="0"/>
              <a:t>Social networking sites can be used by attackers to collect information about you to use against you.  Social engineering attempts to use information the attacker knows about you and your relationships with others to your build trust.</a:t>
            </a:r>
          </a:p>
          <a:p>
            <a:pPr>
              <a:defRPr/>
            </a:pPr>
            <a:r>
              <a:rPr lang="en-US" dirty="0"/>
              <a:t>Always check your sharing settings to limit the information you share with public or untrusted users.</a:t>
            </a:r>
          </a:p>
          <a:p>
            <a:endParaRPr lang="en-US" dirty="0"/>
          </a:p>
        </p:txBody>
      </p:sp>
      <p:sp>
        <p:nvSpPr>
          <p:cNvPr id="3" name="Title 2">
            <a:extLst>
              <a:ext uri="{FF2B5EF4-FFF2-40B4-BE49-F238E27FC236}">
                <a16:creationId xmlns:a16="http://schemas.microsoft.com/office/drawing/2014/main" id="{CAF3D2D4-957A-4D14-A07B-5EA09C75195A}"/>
              </a:ext>
            </a:extLst>
          </p:cNvPr>
          <p:cNvSpPr>
            <a:spLocks noGrp="1"/>
          </p:cNvSpPr>
          <p:nvPr>
            <p:ph type="title"/>
          </p:nvPr>
        </p:nvSpPr>
        <p:spPr/>
        <p:txBody>
          <a:bodyPr/>
          <a:lstStyle/>
          <a:p>
            <a:r>
              <a:rPr lang="en-US" altLang="en-US" sz="2400" dirty="0"/>
              <a:t>Privacy</a:t>
            </a:r>
            <a:endParaRPr lang="en-US" sz="2400" dirty="0"/>
          </a:p>
        </p:txBody>
      </p:sp>
      <p:sp>
        <p:nvSpPr>
          <p:cNvPr id="5" name="Footer Placeholder 4">
            <a:extLst>
              <a:ext uri="{FF2B5EF4-FFF2-40B4-BE49-F238E27FC236}">
                <a16:creationId xmlns:a16="http://schemas.microsoft.com/office/drawing/2014/main" id="{7987E46A-2A02-455A-AA42-1CA2F56BB0CE}"/>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30ACDCB6-1963-412A-88B2-975D90FCF2D7}"/>
              </a:ext>
            </a:extLst>
          </p:cNvPr>
          <p:cNvSpPr>
            <a:spLocks noGrp="1"/>
          </p:cNvSpPr>
          <p:nvPr>
            <p:ph type="sldNum" sz="quarter" idx="12"/>
          </p:nvPr>
        </p:nvSpPr>
        <p:spPr/>
        <p:txBody>
          <a:bodyPr/>
          <a:lstStyle/>
          <a:p>
            <a:fld id="{8C683E5E-8327-AD48-8710-552548F43254}" type="slidenum">
              <a:rPr lang="en-US" smtClean="0"/>
              <a:pPr/>
              <a:t>28</a:t>
            </a:fld>
            <a:endParaRPr lang="en-US" dirty="0"/>
          </a:p>
        </p:txBody>
      </p:sp>
    </p:spTree>
    <p:extLst>
      <p:ext uri="{BB962C8B-B14F-4D97-AF65-F5344CB8AC3E}">
        <p14:creationId xmlns:p14="http://schemas.microsoft.com/office/powerpoint/2010/main" val="1225168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9592D6-8047-431A-A340-9A254A658A78}"/>
              </a:ext>
            </a:extLst>
          </p:cNvPr>
          <p:cNvSpPr>
            <a:spLocks noGrp="1"/>
          </p:cNvSpPr>
          <p:nvPr>
            <p:ph idx="1"/>
          </p:nvPr>
        </p:nvSpPr>
        <p:spPr>
          <a:xfrm>
            <a:off x="1005839" y="1737360"/>
            <a:ext cx="7664776" cy="4114798"/>
          </a:xfrm>
        </p:spPr>
        <p:txBody>
          <a:bodyPr/>
          <a:lstStyle/>
          <a:p>
            <a:r>
              <a:rPr lang="en-US" altLang="en-US" dirty="0">
                <a:solidFill>
                  <a:srgbClr val="000000"/>
                </a:solidFill>
              </a:rPr>
              <a:t>Access to PIRN is granted only to authorized individuals with a “need to know.”</a:t>
            </a:r>
          </a:p>
          <a:p>
            <a:r>
              <a:rPr lang="en-US" altLang="en-US" dirty="0">
                <a:solidFill>
                  <a:srgbClr val="000000"/>
                </a:solidFill>
              </a:rPr>
              <a:t>Installation of software without prior approval and vetting is prohibited. </a:t>
            </a:r>
          </a:p>
          <a:p>
            <a:r>
              <a:rPr lang="en-US" altLang="en-US" dirty="0">
                <a:solidFill>
                  <a:srgbClr val="000000"/>
                </a:solidFill>
              </a:rPr>
              <a:t>Disclosure of PIRN via electronic means is strictly forbidden without appropriate authorization.</a:t>
            </a:r>
          </a:p>
          <a:p>
            <a:r>
              <a:rPr lang="en-US" altLang="en-US" dirty="0">
                <a:solidFill>
                  <a:srgbClr val="000000"/>
                </a:solidFill>
              </a:rPr>
              <a:t>Do not use computer equipment to engage in any activity that is in violation of the JWU policies and procedures or is illegal under local, state, federal, or international law. </a:t>
            </a:r>
          </a:p>
          <a:p>
            <a:endParaRPr lang="en-US" dirty="0"/>
          </a:p>
        </p:txBody>
      </p:sp>
      <p:sp>
        <p:nvSpPr>
          <p:cNvPr id="3" name="Title 2">
            <a:extLst>
              <a:ext uri="{FF2B5EF4-FFF2-40B4-BE49-F238E27FC236}">
                <a16:creationId xmlns:a16="http://schemas.microsoft.com/office/drawing/2014/main" id="{21978E01-E2E0-4CF8-A77D-663EA83CE3DA}"/>
              </a:ext>
            </a:extLst>
          </p:cNvPr>
          <p:cNvSpPr>
            <a:spLocks noGrp="1"/>
          </p:cNvSpPr>
          <p:nvPr>
            <p:ph type="title"/>
          </p:nvPr>
        </p:nvSpPr>
        <p:spPr/>
        <p:txBody>
          <a:bodyPr/>
          <a:lstStyle/>
          <a:p>
            <a:r>
              <a:rPr lang="en-US" altLang="en-US" sz="2400" dirty="0"/>
              <a:t>Administrative Standards</a:t>
            </a:r>
            <a:endParaRPr lang="en-US" sz="2400" dirty="0"/>
          </a:p>
        </p:txBody>
      </p:sp>
      <p:sp>
        <p:nvSpPr>
          <p:cNvPr id="5" name="Footer Placeholder 4">
            <a:extLst>
              <a:ext uri="{FF2B5EF4-FFF2-40B4-BE49-F238E27FC236}">
                <a16:creationId xmlns:a16="http://schemas.microsoft.com/office/drawing/2014/main" id="{DC75049E-8203-47F6-8E6B-80F45A187AFA}"/>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75CDBAE2-B622-40AA-B76A-AEAE81BF071B}"/>
              </a:ext>
            </a:extLst>
          </p:cNvPr>
          <p:cNvSpPr>
            <a:spLocks noGrp="1"/>
          </p:cNvSpPr>
          <p:nvPr>
            <p:ph type="sldNum" sz="quarter" idx="12"/>
          </p:nvPr>
        </p:nvSpPr>
        <p:spPr/>
        <p:txBody>
          <a:bodyPr/>
          <a:lstStyle/>
          <a:p>
            <a:fld id="{8C683E5E-8327-AD48-8710-552548F43254}" type="slidenum">
              <a:rPr lang="en-US" smtClean="0"/>
              <a:pPr/>
              <a:t>29</a:t>
            </a:fld>
            <a:endParaRPr lang="en-US" dirty="0"/>
          </a:p>
        </p:txBody>
      </p:sp>
    </p:spTree>
    <p:extLst>
      <p:ext uri="{BB962C8B-B14F-4D97-AF65-F5344CB8AC3E}">
        <p14:creationId xmlns:p14="http://schemas.microsoft.com/office/powerpoint/2010/main" val="460701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8CCB8F-42C9-49EC-9C6B-E624AC1177D5}"/>
              </a:ext>
            </a:extLst>
          </p:cNvPr>
          <p:cNvSpPr>
            <a:spLocks noGrp="1"/>
          </p:cNvSpPr>
          <p:nvPr>
            <p:ph idx="1"/>
          </p:nvPr>
        </p:nvSpPr>
        <p:spPr>
          <a:xfrm>
            <a:off x="718022" y="1513073"/>
            <a:ext cx="10818304" cy="4114798"/>
          </a:xfrm>
        </p:spPr>
        <p:txBody>
          <a:bodyPr/>
          <a:lstStyle/>
          <a:p>
            <a:r>
              <a:rPr lang="en-US" altLang="en-US" sz="2400" dirty="0"/>
              <a:t>You, and your access to University data, are now the primary target of hackers.</a:t>
            </a:r>
          </a:p>
          <a:p>
            <a:r>
              <a:rPr lang="en-US" altLang="en-US" sz="2400" dirty="0"/>
              <a:t>Gaining access to your login information allows them to impersonate you, or use your computer, to gain access to JWU systems and data.</a:t>
            </a:r>
          </a:p>
          <a:p>
            <a:r>
              <a:rPr lang="en-US" altLang="en-US" sz="2400" dirty="0"/>
              <a:t>Technology can address only a fraction of security risks. </a:t>
            </a:r>
            <a:r>
              <a:rPr lang="en-US" sz="2400" dirty="0"/>
              <a:t>Human error is one of the biggest security threats that organizations face! </a:t>
            </a:r>
            <a:r>
              <a:rPr lang="en-US" sz="2400" dirty="0">
                <a:solidFill>
                  <a:srgbClr val="FF0000"/>
                </a:solidFill>
              </a:rPr>
              <a:t>'Human error was a major contributing cause in 95% of all breaches.' — IBM Cyber Security Intelligence Index Report.</a:t>
            </a:r>
          </a:p>
        </p:txBody>
      </p:sp>
      <p:sp>
        <p:nvSpPr>
          <p:cNvPr id="3" name="Title 2">
            <a:extLst>
              <a:ext uri="{FF2B5EF4-FFF2-40B4-BE49-F238E27FC236}">
                <a16:creationId xmlns:a16="http://schemas.microsoft.com/office/drawing/2014/main" id="{F206C8EE-8A06-47CA-98F5-82733F0DB0EA}"/>
              </a:ext>
            </a:extLst>
          </p:cNvPr>
          <p:cNvSpPr>
            <a:spLocks noGrp="1"/>
          </p:cNvSpPr>
          <p:nvPr>
            <p:ph type="title"/>
          </p:nvPr>
        </p:nvSpPr>
        <p:spPr>
          <a:xfrm>
            <a:off x="1005839" y="763571"/>
            <a:ext cx="10240337" cy="603504"/>
          </a:xfrm>
        </p:spPr>
        <p:txBody>
          <a:bodyPr/>
          <a:lstStyle/>
          <a:p>
            <a:r>
              <a:rPr lang="en-US" altLang="en-US" sz="2400" dirty="0"/>
              <a:t>You are the target</a:t>
            </a:r>
            <a:r>
              <a:rPr lang="mr-IN" altLang="en-US" sz="2400" dirty="0"/>
              <a:t>…</a:t>
            </a:r>
            <a:endParaRPr lang="en-US" sz="2400" dirty="0"/>
          </a:p>
        </p:txBody>
      </p:sp>
      <p:sp>
        <p:nvSpPr>
          <p:cNvPr id="5" name="Footer Placeholder 4">
            <a:extLst>
              <a:ext uri="{FF2B5EF4-FFF2-40B4-BE49-F238E27FC236}">
                <a16:creationId xmlns:a16="http://schemas.microsoft.com/office/drawing/2014/main" id="{8010AD4C-A25C-45BD-913E-976AC264F4CC}"/>
              </a:ext>
            </a:extLst>
          </p:cNvPr>
          <p:cNvSpPr>
            <a:spLocks noGrp="1"/>
          </p:cNvSpPr>
          <p:nvPr>
            <p:ph type="ftr" sz="quarter" idx="11"/>
          </p:nvPr>
        </p:nvSpPr>
        <p:spPr/>
        <p:txBody>
          <a:bodyPr/>
          <a:lstStyle/>
          <a:p>
            <a:r>
              <a:rPr lang="en-US" dirty="0"/>
              <a:t>Information Security</a:t>
            </a:r>
          </a:p>
        </p:txBody>
      </p:sp>
      <p:sp>
        <p:nvSpPr>
          <p:cNvPr id="6" name="Slide Number Placeholder 5">
            <a:extLst>
              <a:ext uri="{FF2B5EF4-FFF2-40B4-BE49-F238E27FC236}">
                <a16:creationId xmlns:a16="http://schemas.microsoft.com/office/drawing/2014/main" id="{6BA48A81-628B-4BF0-91CA-67D55C60D68D}"/>
              </a:ext>
            </a:extLst>
          </p:cNvPr>
          <p:cNvSpPr>
            <a:spLocks noGrp="1"/>
          </p:cNvSpPr>
          <p:nvPr>
            <p:ph type="sldNum" sz="quarter" idx="12"/>
          </p:nvPr>
        </p:nvSpPr>
        <p:spPr/>
        <p:txBody>
          <a:bodyPr/>
          <a:lstStyle/>
          <a:p>
            <a:fld id="{8C683E5E-8327-AD48-8710-552548F43254}" type="slidenum">
              <a:rPr lang="en-US" smtClean="0"/>
              <a:pPr/>
              <a:t>3</a:t>
            </a:fld>
            <a:endParaRPr lang="en-US" dirty="0"/>
          </a:p>
        </p:txBody>
      </p:sp>
    </p:spTree>
    <p:extLst>
      <p:ext uri="{BB962C8B-B14F-4D97-AF65-F5344CB8AC3E}">
        <p14:creationId xmlns:p14="http://schemas.microsoft.com/office/powerpoint/2010/main" val="97374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4BAA1F-AC3B-48C6-94B0-DCFC5355DC08}"/>
              </a:ext>
            </a:extLst>
          </p:cNvPr>
          <p:cNvSpPr>
            <a:spLocks noGrp="1"/>
          </p:cNvSpPr>
          <p:nvPr>
            <p:ph idx="1"/>
          </p:nvPr>
        </p:nvSpPr>
        <p:spPr>
          <a:xfrm>
            <a:off x="831919" y="1823704"/>
            <a:ext cx="10588176" cy="4114798"/>
          </a:xfrm>
        </p:spPr>
        <p:txBody>
          <a:bodyPr/>
          <a:lstStyle/>
          <a:p>
            <a:r>
              <a:rPr lang="en-US" altLang="en-US" sz="2400" dirty="0">
                <a:solidFill>
                  <a:srgbClr val="000000"/>
                </a:solidFill>
              </a:rPr>
              <a:t>Limiting access to the buildings, areas, and rooms in which data and equipment are located is vital. </a:t>
            </a:r>
            <a:r>
              <a:rPr lang="en-US" altLang="en-US" sz="2400" dirty="0"/>
              <a:t>If a vendor requires access to our systems or equipment, they must:</a:t>
            </a:r>
          </a:p>
          <a:p>
            <a:pPr marL="968375" lvl="1" indent="-514350">
              <a:buFont typeface="Gill Sans MT" panose="020B0502020104020203" pitchFamily="34" charset="0"/>
              <a:buAutoNum type="arabicPeriod"/>
            </a:pPr>
            <a:r>
              <a:rPr lang="en-US" altLang="en-US" sz="2000" dirty="0"/>
              <a:t>Display a JWU-issued ID card (for example, our regular, assigned HP representative who performs maintenance on our printers carries such a card), </a:t>
            </a:r>
            <a:r>
              <a:rPr lang="en-US" altLang="en-US" sz="2000" b="1" dirty="0"/>
              <a:t>OR</a:t>
            </a:r>
          </a:p>
          <a:p>
            <a:pPr marL="968375" lvl="1" indent="-514350">
              <a:buFont typeface="Gill Sans MT" panose="020B0502020104020203" pitchFamily="34" charset="0"/>
              <a:buAutoNum type="arabicPeriod"/>
            </a:pPr>
            <a:r>
              <a:rPr lang="en-US" altLang="en-US" sz="2000" dirty="0"/>
              <a:t>Be accompanied by an IT staff member, </a:t>
            </a:r>
            <a:r>
              <a:rPr lang="en-US" altLang="en-US" sz="2000" b="1" dirty="0"/>
              <a:t>OR</a:t>
            </a:r>
          </a:p>
          <a:p>
            <a:pPr marL="968375" lvl="1" indent="-514350">
              <a:buFont typeface="Gill Sans MT" panose="020B0502020104020203" pitchFamily="34" charset="0"/>
              <a:buAutoNum type="arabicPeriod"/>
            </a:pPr>
            <a:r>
              <a:rPr lang="en-US" altLang="en-US" sz="2000" dirty="0"/>
              <a:t>Have previously scheduled a visit, through IT, with you or your department head</a:t>
            </a:r>
          </a:p>
          <a:p>
            <a:r>
              <a:rPr lang="en-US" altLang="en-US" sz="2400" dirty="0"/>
              <a:t>Unless the visitor meets one of these criteria, do not allow them access. Should you ever feel uncertain about the legitimacy of an IT vendor seeking information or access, please call the IT Service Desk at 401-598-HELP (4357).  </a:t>
            </a:r>
          </a:p>
          <a:p>
            <a:endParaRPr lang="en-US" dirty="0"/>
          </a:p>
        </p:txBody>
      </p:sp>
      <p:sp>
        <p:nvSpPr>
          <p:cNvPr id="3" name="Title 2">
            <a:extLst>
              <a:ext uri="{FF2B5EF4-FFF2-40B4-BE49-F238E27FC236}">
                <a16:creationId xmlns:a16="http://schemas.microsoft.com/office/drawing/2014/main" id="{62BE4705-9195-436F-B5FA-59A2BC3A28CF}"/>
              </a:ext>
            </a:extLst>
          </p:cNvPr>
          <p:cNvSpPr>
            <a:spLocks noGrp="1"/>
          </p:cNvSpPr>
          <p:nvPr>
            <p:ph type="title"/>
          </p:nvPr>
        </p:nvSpPr>
        <p:spPr/>
        <p:txBody>
          <a:bodyPr/>
          <a:lstStyle/>
          <a:p>
            <a:r>
              <a:rPr lang="en-US" altLang="en-US" sz="2400" dirty="0"/>
              <a:t>Physical Safeguards</a:t>
            </a:r>
            <a:endParaRPr lang="en-US" sz="2400" dirty="0"/>
          </a:p>
        </p:txBody>
      </p:sp>
      <p:sp>
        <p:nvSpPr>
          <p:cNvPr id="5" name="Footer Placeholder 4">
            <a:extLst>
              <a:ext uri="{FF2B5EF4-FFF2-40B4-BE49-F238E27FC236}">
                <a16:creationId xmlns:a16="http://schemas.microsoft.com/office/drawing/2014/main" id="{84DD889A-0A42-4E92-A5DE-E71B3B85981F}"/>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5161A999-8C03-4ACF-A0CF-F5136089B5D5}"/>
              </a:ext>
            </a:extLst>
          </p:cNvPr>
          <p:cNvSpPr>
            <a:spLocks noGrp="1"/>
          </p:cNvSpPr>
          <p:nvPr>
            <p:ph type="sldNum" sz="quarter" idx="12"/>
          </p:nvPr>
        </p:nvSpPr>
        <p:spPr/>
        <p:txBody>
          <a:bodyPr/>
          <a:lstStyle/>
          <a:p>
            <a:fld id="{8C683E5E-8327-AD48-8710-552548F43254}" type="slidenum">
              <a:rPr lang="en-US" smtClean="0"/>
              <a:pPr/>
              <a:t>30</a:t>
            </a:fld>
            <a:endParaRPr lang="en-US" dirty="0"/>
          </a:p>
        </p:txBody>
      </p:sp>
    </p:spTree>
    <p:extLst>
      <p:ext uri="{BB962C8B-B14F-4D97-AF65-F5344CB8AC3E}">
        <p14:creationId xmlns:p14="http://schemas.microsoft.com/office/powerpoint/2010/main" val="3976474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478FA0-4951-4690-9FFE-BDFAC17B0E7C}"/>
              </a:ext>
            </a:extLst>
          </p:cNvPr>
          <p:cNvSpPr>
            <a:spLocks noGrp="1"/>
          </p:cNvSpPr>
          <p:nvPr>
            <p:ph idx="1"/>
          </p:nvPr>
        </p:nvSpPr>
        <p:spPr>
          <a:xfrm>
            <a:off x="1005839" y="1737360"/>
            <a:ext cx="7664776" cy="4114798"/>
          </a:xfrm>
        </p:spPr>
        <p:txBody>
          <a:bodyPr/>
          <a:lstStyle/>
          <a:p>
            <a:r>
              <a:rPr lang="en-US" altLang="en-US" dirty="0">
                <a:solidFill>
                  <a:srgbClr val="000000"/>
                </a:solidFill>
              </a:rPr>
              <a:t>Position workstations so as to avoid viewing by unauthorized personnel.</a:t>
            </a:r>
          </a:p>
          <a:p>
            <a:r>
              <a:rPr lang="en-US" altLang="en-US" dirty="0">
                <a:solidFill>
                  <a:srgbClr val="000000"/>
                </a:solidFill>
              </a:rPr>
              <a:t>Maintain a clean desk area. Ensure that all sensitive/confidential materials are removed from your workspace and locked away when the items are not in use or when you leave your workstation.</a:t>
            </a:r>
          </a:p>
          <a:p>
            <a:r>
              <a:rPr lang="en-US" altLang="en-US" dirty="0">
                <a:solidFill>
                  <a:srgbClr val="000000"/>
                </a:solidFill>
              </a:rPr>
              <a:t>Lock, logoff or shut down workstations when not attended.</a:t>
            </a:r>
          </a:p>
          <a:p>
            <a:endParaRPr lang="en-US" dirty="0"/>
          </a:p>
        </p:txBody>
      </p:sp>
      <p:sp>
        <p:nvSpPr>
          <p:cNvPr id="3" name="Title 2">
            <a:extLst>
              <a:ext uri="{FF2B5EF4-FFF2-40B4-BE49-F238E27FC236}">
                <a16:creationId xmlns:a16="http://schemas.microsoft.com/office/drawing/2014/main" id="{CD8ABEAB-3EC1-4D7C-9A08-B17EB9E8E6E7}"/>
              </a:ext>
            </a:extLst>
          </p:cNvPr>
          <p:cNvSpPr>
            <a:spLocks noGrp="1"/>
          </p:cNvSpPr>
          <p:nvPr>
            <p:ph type="title"/>
          </p:nvPr>
        </p:nvSpPr>
        <p:spPr/>
        <p:txBody>
          <a:bodyPr/>
          <a:lstStyle/>
          <a:p>
            <a:r>
              <a:rPr lang="en-US" altLang="en-US" sz="2400" dirty="0"/>
              <a:t>Physical Standards – Workstations</a:t>
            </a:r>
            <a:endParaRPr lang="en-US" sz="2400" dirty="0"/>
          </a:p>
        </p:txBody>
      </p:sp>
      <p:sp>
        <p:nvSpPr>
          <p:cNvPr id="5" name="Footer Placeholder 4">
            <a:extLst>
              <a:ext uri="{FF2B5EF4-FFF2-40B4-BE49-F238E27FC236}">
                <a16:creationId xmlns:a16="http://schemas.microsoft.com/office/drawing/2014/main" id="{57BE531A-A06D-45BF-9307-863F84259C08}"/>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1FF8F316-DF0B-480B-BA78-3FC138881C46}"/>
              </a:ext>
            </a:extLst>
          </p:cNvPr>
          <p:cNvSpPr>
            <a:spLocks noGrp="1"/>
          </p:cNvSpPr>
          <p:nvPr>
            <p:ph type="sldNum" sz="quarter" idx="12"/>
          </p:nvPr>
        </p:nvSpPr>
        <p:spPr/>
        <p:txBody>
          <a:bodyPr/>
          <a:lstStyle/>
          <a:p>
            <a:fld id="{8C683E5E-8327-AD48-8710-552548F43254}" type="slidenum">
              <a:rPr lang="en-US" smtClean="0"/>
              <a:pPr/>
              <a:t>31</a:t>
            </a:fld>
            <a:endParaRPr lang="en-US" dirty="0"/>
          </a:p>
        </p:txBody>
      </p:sp>
    </p:spTree>
    <p:extLst>
      <p:ext uri="{BB962C8B-B14F-4D97-AF65-F5344CB8AC3E}">
        <p14:creationId xmlns:p14="http://schemas.microsoft.com/office/powerpoint/2010/main" val="932836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59023C-7AB0-4C31-AE4E-0B5CBF186696}"/>
              </a:ext>
            </a:extLst>
          </p:cNvPr>
          <p:cNvSpPr>
            <a:spLocks noGrp="1"/>
          </p:cNvSpPr>
          <p:nvPr>
            <p:ph type="title"/>
          </p:nvPr>
        </p:nvSpPr>
        <p:spPr/>
        <p:txBody>
          <a:bodyPr/>
          <a:lstStyle/>
          <a:p>
            <a:r>
              <a:rPr lang="en-US" altLang="en-US" sz="2400" dirty="0"/>
              <a:t>How may PIRN be stored electronically?</a:t>
            </a:r>
            <a:endParaRPr lang="en-US" sz="2400" dirty="0"/>
          </a:p>
        </p:txBody>
      </p:sp>
      <p:sp>
        <p:nvSpPr>
          <p:cNvPr id="5" name="Footer Placeholder 4">
            <a:extLst>
              <a:ext uri="{FF2B5EF4-FFF2-40B4-BE49-F238E27FC236}">
                <a16:creationId xmlns:a16="http://schemas.microsoft.com/office/drawing/2014/main" id="{40EF4EC4-00D3-451C-8028-263C7683A061}"/>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15627305-F6F9-4374-8C55-7D89E94E0E69}"/>
              </a:ext>
            </a:extLst>
          </p:cNvPr>
          <p:cNvSpPr>
            <a:spLocks noGrp="1"/>
          </p:cNvSpPr>
          <p:nvPr>
            <p:ph type="sldNum" sz="quarter" idx="12"/>
          </p:nvPr>
        </p:nvSpPr>
        <p:spPr/>
        <p:txBody>
          <a:bodyPr/>
          <a:lstStyle/>
          <a:p>
            <a:fld id="{8C683E5E-8327-AD48-8710-552548F43254}" type="slidenum">
              <a:rPr lang="en-US" smtClean="0"/>
              <a:pPr/>
              <a:t>32</a:t>
            </a:fld>
            <a:endParaRPr lang="en-US" dirty="0"/>
          </a:p>
        </p:txBody>
      </p:sp>
      <p:sp>
        <p:nvSpPr>
          <p:cNvPr id="2" name="Content Placeholder 1">
            <a:extLst>
              <a:ext uri="{FF2B5EF4-FFF2-40B4-BE49-F238E27FC236}">
                <a16:creationId xmlns:a16="http://schemas.microsoft.com/office/drawing/2014/main" id="{EA4FBE37-DB59-467E-9A9B-8F39B4F1DA4B}"/>
              </a:ext>
            </a:extLst>
          </p:cNvPr>
          <p:cNvSpPr>
            <a:spLocks noGrp="1"/>
          </p:cNvSpPr>
          <p:nvPr>
            <p:ph idx="4294967295"/>
          </p:nvPr>
        </p:nvSpPr>
        <p:spPr>
          <a:xfrm>
            <a:off x="718023" y="1477927"/>
            <a:ext cx="11473978" cy="4516474"/>
          </a:xfrm>
        </p:spPr>
        <p:txBody>
          <a:bodyPr/>
          <a:lstStyle/>
          <a:p>
            <a:pPr defTabSz="1007880">
              <a:defRPr/>
            </a:pPr>
            <a:r>
              <a:rPr lang="en-US" dirty="0">
                <a:solidFill>
                  <a:srgbClr val="000000"/>
                </a:solidFill>
              </a:rPr>
              <a:t>Back up digital data to your G (personal) or H (shared) drives. </a:t>
            </a:r>
          </a:p>
          <a:p>
            <a:pPr lvl="1" defTabSz="1007880">
              <a:defRPr/>
            </a:pPr>
            <a:r>
              <a:rPr lang="en-US" sz="2000" dirty="0">
                <a:solidFill>
                  <a:srgbClr val="000000"/>
                </a:solidFill>
              </a:rPr>
              <a:t>G Drive for email archives, working versions of documents </a:t>
            </a:r>
          </a:p>
          <a:p>
            <a:pPr lvl="1" defTabSz="1007880">
              <a:defRPr/>
            </a:pPr>
            <a:r>
              <a:rPr lang="en-US" sz="2000" dirty="0">
                <a:solidFill>
                  <a:srgbClr val="000000"/>
                </a:solidFill>
              </a:rPr>
              <a:t>H Drive for shared files owned by JWU which require to be accessed by more than one user</a:t>
            </a:r>
          </a:p>
          <a:p>
            <a:pPr lvl="1" defTabSz="1007880">
              <a:defRPr/>
            </a:pPr>
            <a:r>
              <a:rPr lang="en-US" sz="2000" dirty="0">
                <a:solidFill>
                  <a:srgbClr val="000000"/>
                </a:solidFill>
              </a:rPr>
              <a:t>Do not store to local disk (C Drive)!</a:t>
            </a:r>
          </a:p>
          <a:p>
            <a:pPr defTabSz="1007880">
              <a:defRPr/>
            </a:pPr>
            <a:r>
              <a:rPr lang="en-US" dirty="0">
                <a:solidFill>
                  <a:srgbClr val="FF0000"/>
                </a:solidFill>
              </a:rPr>
              <a:t>PIRN may only be externally stored on IT Department issued portable devices and media, which are </a:t>
            </a:r>
            <a:r>
              <a:rPr lang="en-US" b="1" dirty="0">
                <a:solidFill>
                  <a:srgbClr val="FF0000"/>
                </a:solidFill>
              </a:rPr>
              <a:t>encrypted</a:t>
            </a:r>
            <a:r>
              <a:rPr lang="en-US" dirty="0">
                <a:solidFill>
                  <a:srgbClr val="FF0000"/>
                </a:solidFill>
              </a:rPr>
              <a:t> and </a:t>
            </a:r>
            <a:r>
              <a:rPr lang="en-US" b="1" dirty="0">
                <a:solidFill>
                  <a:srgbClr val="FF0000"/>
                </a:solidFill>
              </a:rPr>
              <a:t>secured! </a:t>
            </a:r>
          </a:p>
          <a:p>
            <a:pPr marL="864169" lvl="1" indent="-250008" defTabSz="1007880">
              <a:buFont typeface="Gill Sans MT" pitchFamily="34" charset="0"/>
              <a:buChar char="­"/>
              <a:defRPr/>
            </a:pPr>
            <a:r>
              <a:rPr lang="en-US" sz="2000" dirty="0">
                <a:solidFill>
                  <a:srgbClr val="000000"/>
                </a:solidFill>
              </a:rPr>
              <a:t>Examples are Laptops, smart phones, </a:t>
            </a:r>
            <a:r>
              <a:rPr lang="en-US" sz="2000" dirty="0" err="1">
                <a:solidFill>
                  <a:srgbClr val="000000"/>
                </a:solidFill>
              </a:rPr>
              <a:t>Ipads</a:t>
            </a:r>
            <a:r>
              <a:rPr lang="en-US" sz="2000" dirty="0">
                <a:solidFill>
                  <a:srgbClr val="000000"/>
                </a:solidFill>
              </a:rPr>
              <a:t>, thumb/jump drives and any other computer hardware and equipment provided to you by the IT Department. </a:t>
            </a:r>
          </a:p>
          <a:p>
            <a:pPr defTabSz="1007919">
              <a:defRPr/>
            </a:pPr>
            <a:r>
              <a:rPr lang="en-US" dirty="0">
                <a:solidFill>
                  <a:srgbClr val="FF0000"/>
                </a:solidFill>
              </a:rPr>
              <a:t>This also includes other categories of information such as:</a:t>
            </a:r>
          </a:p>
          <a:p>
            <a:pPr marL="846860" lvl="1" indent="-342900" defTabSz="1007919">
              <a:buFont typeface="Gill Sans MT" panose="020B0502020104020203" pitchFamily="34" charset="0"/>
              <a:buChar char="–"/>
              <a:defRPr/>
            </a:pPr>
            <a:r>
              <a:rPr lang="en-US" sz="2000" dirty="0">
                <a:solidFill>
                  <a:srgbClr val="000000"/>
                </a:solidFill>
              </a:rPr>
              <a:t>Student names, J Numbers, class rosters and grades (Education records). </a:t>
            </a:r>
          </a:p>
          <a:p>
            <a:endParaRPr lang="en-US" dirty="0"/>
          </a:p>
        </p:txBody>
      </p:sp>
    </p:spTree>
    <p:extLst>
      <p:ext uri="{BB962C8B-B14F-4D97-AF65-F5344CB8AC3E}">
        <p14:creationId xmlns:p14="http://schemas.microsoft.com/office/powerpoint/2010/main" val="326488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A96BD3-0054-4A67-93ED-119D794C3686}"/>
              </a:ext>
            </a:extLst>
          </p:cNvPr>
          <p:cNvSpPr>
            <a:spLocks noGrp="1"/>
          </p:cNvSpPr>
          <p:nvPr>
            <p:ph idx="1"/>
          </p:nvPr>
        </p:nvSpPr>
        <p:spPr>
          <a:xfrm>
            <a:off x="356616" y="1737360"/>
            <a:ext cx="10889561" cy="4114798"/>
          </a:xfrm>
        </p:spPr>
        <p:txBody>
          <a:bodyPr/>
          <a:lstStyle/>
          <a:p>
            <a:r>
              <a:rPr lang="en-US" altLang="en-US" sz="2400" dirty="0"/>
              <a:t>Email and attachment encryption is a function of Outlook Office 365 and the approved method for secure electronic transfer of PIRN/PII. </a:t>
            </a:r>
          </a:p>
          <a:p>
            <a:r>
              <a:rPr lang="en-US" altLang="en-US" sz="2400" dirty="0"/>
              <a:t>When transferring large files over the internet from JWU to an outside vendor they must be encrypted- SSL (Secure Sockets Layer), SFTP (Secure Shell File Transfer Protocol), FTP over Secure Shell (SSH), IPSec, Virtual Private Networks, and FTP over Transport Layer Security (TLS). </a:t>
            </a:r>
          </a:p>
          <a:p>
            <a:pPr lvl="1"/>
            <a:r>
              <a:rPr lang="en-US" altLang="en-US" sz="2600" dirty="0"/>
              <a:t>IT will assist with this function</a:t>
            </a:r>
          </a:p>
          <a:p>
            <a:endParaRPr lang="en-US" dirty="0"/>
          </a:p>
        </p:txBody>
      </p:sp>
      <p:sp>
        <p:nvSpPr>
          <p:cNvPr id="3" name="Title 2">
            <a:extLst>
              <a:ext uri="{FF2B5EF4-FFF2-40B4-BE49-F238E27FC236}">
                <a16:creationId xmlns:a16="http://schemas.microsoft.com/office/drawing/2014/main" id="{975713B0-3517-4187-A1B6-976E80C96083}"/>
              </a:ext>
            </a:extLst>
          </p:cNvPr>
          <p:cNvSpPr>
            <a:spLocks noGrp="1"/>
          </p:cNvSpPr>
          <p:nvPr>
            <p:ph type="title"/>
          </p:nvPr>
        </p:nvSpPr>
        <p:spPr/>
        <p:txBody>
          <a:bodyPr/>
          <a:lstStyle/>
          <a:p>
            <a:r>
              <a:rPr lang="en-US" altLang="en-US" sz="2400" dirty="0"/>
              <a:t>How do you send PIRN electronically?</a:t>
            </a:r>
            <a:endParaRPr lang="en-US" sz="2400" dirty="0"/>
          </a:p>
        </p:txBody>
      </p:sp>
      <p:sp>
        <p:nvSpPr>
          <p:cNvPr id="5" name="Footer Placeholder 4">
            <a:extLst>
              <a:ext uri="{FF2B5EF4-FFF2-40B4-BE49-F238E27FC236}">
                <a16:creationId xmlns:a16="http://schemas.microsoft.com/office/drawing/2014/main" id="{32C2BA20-B3F3-411B-B16C-9559C3A9B459}"/>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B2B8843D-8440-4630-B5CE-2A14554085FD}"/>
              </a:ext>
            </a:extLst>
          </p:cNvPr>
          <p:cNvSpPr>
            <a:spLocks noGrp="1"/>
          </p:cNvSpPr>
          <p:nvPr>
            <p:ph type="sldNum" sz="quarter" idx="12"/>
          </p:nvPr>
        </p:nvSpPr>
        <p:spPr/>
        <p:txBody>
          <a:bodyPr/>
          <a:lstStyle/>
          <a:p>
            <a:fld id="{8C683E5E-8327-AD48-8710-552548F43254}" type="slidenum">
              <a:rPr lang="en-US" smtClean="0"/>
              <a:pPr/>
              <a:t>33</a:t>
            </a:fld>
            <a:endParaRPr lang="en-US" dirty="0"/>
          </a:p>
        </p:txBody>
      </p:sp>
    </p:spTree>
    <p:extLst>
      <p:ext uri="{BB962C8B-B14F-4D97-AF65-F5344CB8AC3E}">
        <p14:creationId xmlns:p14="http://schemas.microsoft.com/office/powerpoint/2010/main" val="344915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A450F9-6A76-42DB-8F72-4497DD087BA5}"/>
              </a:ext>
            </a:extLst>
          </p:cNvPr>
          <p:cNvSpPr>
            <a:spLocks noGrp="1"/>
          </p:cNvSpPr>
          <p:nvPr>
            <p:ph idx="1"/>
          </p:nvPr>
        </p:nvSpPr>
        <p:spPr>
          <a:xfrm>
            <a:off x="1005838" y="1737360"/>
            <a:ext cx="9173331" cy="4114798"/>
          </a:xfrm>
        </p:spPr>
        <p:txBody>
          <a:bodyPr/>
          <a:lstStyle/>
          <a:p>
            <a:r>
              <a:rPr lang="en-US" altLang="en-US" dirty="0"/>
              <a:t>Be suspicious of accessing sites offering questionable content. These often result in spam or the release of viruses.</a:t>
            </a:r>
          </a:p>
          <a:p>
            <a:r>
              <a:rPr lang="en-US" altLang="en-US" dirty="0"/>
              <a:t>Be careful about providing personal, sensitive or confidential information to an Internet site or to web-based surveys that are not from trusted sources (personal information can be utilized to access JWU systems).</a:t>
            </a:r>
          </a:p>
          <a:p>
            <a:r>
              <a:rPr lang="en-US" altLang="en-US" dirty="0">
                <a:solidFill>
                  <a:srgbClr val="FF0000"/>
                </a:solidFill>
              </a:rPr>
              <a:t>Remember:  The Internet is not private! Access to any site on the Internet could be traced to your name and location.</a:t>
            </a:r>
          </a:p>
          <a:p>
            <a:endParaRPr lang="en-US" dirty="0"/>
          </a:p>
        </p:txBody>
      </p:sp>
      <p:sp>
        <p:nvSpPr>
          <p:cNvPr id="3" name="Title 2">
            <a:extLst>
              <a:ext uri="{FF2B5EF4-FFF2-40B4-BE49-F238E27FC236}">
                <a16:creationId xmlns:a16="http://schemas.microsoft.com/office/drawing/2014/main" id="{CB8DAFF9-55DD-48CB-9ADA-4A8CCF065DFB}"/>
              </a:ext>
            </a:extLst>
          </p:cNvPr>
          <p:cNvSpPr>
            <a:spLocks noGrp="1"/>
          </p:cNvSpPr>
          <p:nvPr>
            <p:ph type="title"/>
          </p:nvPr>
        </p:nvSpPr>
        <p:spPr/>
        <p:txBody>
          <a:bodyPr/>
          <a:lstStyle/>
          <a:p>
            <a:r>
              <a:rPr lang="en-US" altLang="en-US" sz="2400" dirty="0"/>
              <a:t>Internet Use</a:t>
            </a:r>
            <a:endParaRPr lang="en-US" sz="2400" dirty="0"/>
          </a:p>
        </p:txBody>
      </p:sp>
      <p:sp>
        <p:nvSpPr>
          <p:cNvPr id="5" name="Footer Placeholder 4">
            <a:extLst>
              <a:ext uri="{FF2B5EF4-FFF2-40B4-BE49-F238E27FC236}">
                <a16:creationId xmlns:a16="http://schemas.microsoft.com/office/drawing/2014/main" id="{9CECCA45-1E24-4E0D-8F3B-C7E4D7FE19C9}"/>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85395559-9B84-48F0-BE9D-19B5F0F9AA35}"/>
              </a:ext>
            </a:extLst>
          </p:cNvPr>
          <p:cNvSpPr>
            <a:spLocks noGrp="1"/>
          </p:cNvSpPr>
          <p:nvPr>
            <p:ph type="sldNum" sz="quarter" idx="12"/>
          </p:nvPr>
        </p:nvSpPr>
        <p:spPr/>
        <p:txBody>
          <a:bodyPr/>
          <a:lstStyle/>
          <a:p>
            <a:fld id="{8C683E5E-8327-AD48-8710-552548F43254}" type="slidenum">
              <a:rPr lang="en-US" smtClean="0"/>
              <a:pPr/>
              <a:t>34</a:t>
            </a:fld>
            <a:endParaRPr lang="en-US" dirty="0"/>
          </a:p>
        </p:txBody>
      </p:sp>
    </p:spTree>
    <p:extLst>
      <p:ext uri="{BB962C8B-B14F-4D97-AF65-F5344CB8AC3E}">
        <p14:creationId xmlns:p14="http://schemas.microsoft.com/office/powerpoint/2010/main" val="2794413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FC38AD-172B-496A-9475-7A11D1C77F17}"/>
              </a:ext>
            </a:extLst>
          </p:cNvPr>
          <p:cNvSpPr>
            <a:spLocks noGrp="1"/>
          </p:cNvSpPr>
          <p:nvPr>
            <p:ph idx="1"/>
          </p:nvPr>
        </p:nvSpPr>
        <p:spPr>
          <a:xfrm>
            <a:off x="1005838" y="1732184"/>
            <a:ext cx="10432787" cy="4114798"/>
          </a:xfrm>
        </p:spPr>
        <p:txBody>
          <a:bodyPr/>
          <a:lstStyle/>
          <a:p>
            <a:r>
              <a:rPr lang="en-US" altLang="en-US" dirty="0">
                <a:cs typeface="Times New Roman" panose="02020603050405020304" pitchFamily="18" charset="0"/>
              </a:rPr>
              <a:t>Email is not a password management system. Never email your password to anyone (including yourself).</a:t>
            </a:r>
          </a:p>
          <a:p>
            <a:r>
              <a:rPr lang="en-US" altLang="en-US" dirty="0">
                <a:cs typeface="Times New Roman" panose="02020603050405020304" pitchFamily="18" charset="0"/>
              </a:rPr>
              <a:t>A password management utility is one option for storing personal passwords. Many exist that work on desktops and mobile devices. These encrypt your passwords and many will also help you generate complex passwords.</a:t>
            </a:r>
          </a:p>
          <a:p>
            <a:r>
              <a:rPr lang="en-US" altLang="en-US" dirty="0">
                <a:cs typeface="Times New Roman" panose="02020603050405020304" pitchFamily="18" charset="0"/>
              </a:rPr>
              <a:t>LastPass is an examples of a password management utility.</a:t>
            </a:r>
          </a:p>
          <a:p>
            <a:endParaRPr lang="en-US" dirty="0"/>
          </a:p>
        </p:txBody>
      </p:sp>
      <p:sp>
        <p:nvSpPr>
          <p:cNvPr id="3" name="Title 2">
            <a:extLst>
              <a:ext uri="{FF2B5EF4-FFF2-40B4-BE49-F238E27FC236}">
                <a16:creationId xmlns:a16="http://schemas.microsoft.com/office/drawing/2014/main" id="{5FB1DE8B-CDA5-4611-B8A2-05EB2D3757D6}"/>
              </a:ext>
            </a:extLst>
          </p:cNvPr>
          <p:cNvSpPr>
            <a:spLocks noGrp="1"/>
          </p:cNvSpPr>
          <p:nvPr>
            <p:ph type="title"/>
          </p:nvPr>
        </p:nvSpPr>
        <p:spPr/>
        <p:txBody>
          <a:bodyPr/>
          <a:lstStyle/>
          <a:p>
            <a:r>
              <a:rPr lang="en-US" altLang="en-US" sz="2400" dirty="0"/>
              <a:t>Password Management</a:t>
            </a:r>
            <a:endParaRPr lang="en-US" sz="2400" dirty="0"/>
          </a:p>
        </p:txBody>
      </p:sp>
      <p:sp>
        <p:nvSpPr>
          <p:cNvPr id="5" name="Footer Placeholder 4">
            <a:extLst>
              <a:ext uri="{FF2B5EF4-FFF2-40B4-BE49-F238E27FC236}">
                <a16:creationId xmlns:a16="http://schemas.microsoft.com/office/drawing/2014/main" id="{4E2E911A-8BFD-4F67-AD60-578ED054A64D}"/>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174F03F0-2D8A-48FB-A650-3B9D3366F8CA}"/>
              </a:ext>
            </a:extLst>
          </p:cNvPr>
          <p:cNvSpPr>
            <a:spLocks noGrp="1"/>
          </p:cNvSpPr>
          <p:nvPr>
            <p:ph type="sldNum" sz="quarter" idx="12"/>
          </p:nvPr>
        </p:nvSpPr>
        <p:spPr/>
        <p:txBody>
          <a:bodyPr/>
          <a:lstStyle/>
          <a:p>
            <a:fld id="{8C683E5E-8327-AD48-8710-552548F43254}" type="slidenum">
              <a:rPr lang="en-US" smtClean="0"/>
              <a:pPr/>
              <a:t>35</a:t>
            </a:fld>
            <a:endParaRPr lang="en-US" dirty="0"/>
          </a:p>
        </p:txBody>
      </p:sp>
    </p:spTree>
    <p:extLst>
      <p:ext uri="{BB962C8B-B14F-4D97-AF65-F5344CB8AC3E}">
        <p14:creationId xmlns:p14="http://schemas.microsoft.com/office/powerpoint/2010/main" val="3295226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B9FBE5-F82B-4713-8FA8-F687ACF950B0}"/>
              </a:ext>
            </a:extLst>
          </p:cNvPr>
          <p:cNvSpPr>
            <a:spLocks noGrp="1"/>
          </p:cNvSpPr>
          <p:nvPr>
            <p:ph idx="1"/>
          </p:nvPr>
        </p:nvSpPr>
        <p:spPr>
          <a:xfrm>
            <a:off x="1005838" y="1737360"/>
            <a:ext cx="9137621" cy="4114798"/>
          </a:xfrm>
        </p:spPr>
        <p:txBody>
          <a:bodyPr/>
          <a:lstStyle/>
          <a:p>
            <a:r>
              <a:rPr lang="en-US" altLang="en-US" dirty="0"/>
              <a:t>your account is locked when you try to open it</a:t>
            </a:r>
          </a:p>
          <a:p>
            <a:r>
              <a:rPr lang="en-US" altLang="en-US" dirty="0"/>
              <a:t>your password isn’t accepted</a:t>
            </a:r>
          </a:p>
          <a:p>
            <a:r>
              <a:rPr lang="en-US" altLang="en-US" dirty="0"/>
              <a:t>you’re missing data</a:t>
            </a:r>
          </a:p>
          <a:p>
            <a:r>
              <a:rPr lang="en-US" altLang="en-US" dirty="0"/>
              <a:t>your computer settings have mysteriously changed</a:t>
            </a:r>
          </a:p>
          <a:p>
            <a:pPr>
              <a:buNone/>
            </a:pPr>
            <a:r>
              <a:rPr lang="en-US" altLang="en-US" b="1" dirty="0"/>
              <a:t>If you suspect someone has tampered with your account, call the Help Desk!</a:t>
            </a:r>
          </a:p>
          <a:p>
            <a:endParaRPr lang="en-US" dirty="0"/>
          </a:p>
        </p:txBody>
      </p:sp>
      <p:sp>
        <p:nvSpPr>
          <p:cNvPr id="3" name="Title 2">
            <a:extLst>
              <a:ext uri="{FF2B5EF4-FFF2-40B4-BE49-F238E27FC236}">
                <a16:creationId xmlns:a16="http://schemas.microsoft.com/office/drawing/2014/main" id="{8C81FC08-7632-41F0-9707-51400953BBB5}"/>
              </a:ext>
            </a:extLst>
          </p:cNvPr>
          <p:cNvSpPr>
            <a:spLocks noGrp="1"/>
          </p:cNvSpPr>
          <p:nvPr>
            <p:ph type="title"/>
          </p:nvPr>
        </p:nvSpPr>
        <p:spPr/>
        <p:txBody>
          <a:bodyPr/>
          <a:lstStyle/>
          <a:p>
            <a:r>
              <a:rPr lang="en-US" altLang="en-US" sz="2400" dirty="0"/>
              <a:t>Indication of tampered accounts…</a:t>
            </a:r>
            <a:endParaRPr lang="en-US" sz="2400" dirty="0"/>
          </a:p>
        </p:txBody>
      </p:sp>
      <p:sp>
        <p:nvSpPr>
          <p:cNvPr id="5" name="Footer Placeholder 4">
            <a:extLst>
              <a:ext uri="{FF2B5EF4-FFF2-40B4-BE49-F238E27FC236}">
                <a16:creationId xmlns:a16="http://schemas.microsoft.com/office/drawing/2014/main" id="{2E969D7A-9847-4965-813A-358A383C863F}"/>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3DC4BDAF-90C4-443D-825A-25477262E980}"/>
              </a:ext>
            </a:extLst>
          </p:cNvPr>
          <p:cNvSpPr>
            <a:spLocks noGrp="1"/>
          </p:cNvSpPr>
          <p:nvPr>
            <p:ph type="sldNum" sz="quarter" idx="12"/>
          </p:nvPr>
        </p:nvSpPr>
        <p:spPr/>
        <p:txBody>
          <a:bodyPr/>
          <a:lstStyle/>
          <a:p>
            <a:fld id="{8C683E5E-8327-AD48-8710-552548F43254}" type="slidenum">
              <a:rPr lang="en-US" smtClean="0"/>
              <a:pPr/>
              <a:t>36</a:t>
            </a:fld>
            <a:endParaRPr lang="en-US" dirty="0"/>
          </a:p>
        </p:txBody>
      </p:sp>
    </p:spTree>
    <p:extLst>
      <p:ext uri="{BB962C8B-B14F-4D97-AF65-F5344CB8AC3E}">
        <p14:creationId xmlns:p14="http://schemas.microsoft.com/office/powerpoint/2010/main" val="223410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D0F963-0F68-4727-B3B7-1F8D3EF19DEB}"/>
              </a:ext>
            </a:extLst>
          </p:cNvPr>
          <p:cNvSpPr>
            <a:spLocks noGrp="1"/>
          </p:cNvSpPr>
          <p:nvPr>
            <p:ph idx="1"/>
          </p:nvPr>
        </p:nvSpPr>
        <p:spPr>
          <a:xfrm>
            <a:off x="718022" y="1969279"/>
            <a:ext cx="9305872" cy="4114798"/>
          </a:xfrm>
        </p:spPr>
        <p:txBody>
          <a:bodyPr/>
          <a:lstStyle/>
          <a:p>
            <a:r>
              <a:rPr lang="en-US" altLang="en-US" dirty="0"/>
              <a:t>Reduced performance (your computer slows or “freezes”)</a:t>
            </a:r>
          </a:p>
          <a:p>
            <a:r>
              <a:rPr lang="en-US" altLang="en-US" dirty="0"/>
              <a:t>Windows opening by themselves</a:t>
            </a:r>
          </a:p>
          <a:p>
            <a:r>
              <a:rPr lang="en-US" altLang="en-US" dirty="0"/>
              <a:t>Missing data</a:t>
            </a:r>
          </a:p>
          <a:p>
            <a:r>
              <a:rPr lang="en-US" altLang="en-US" dirty="0"/>
              <a:t>Slow network performance</a:t>
            </a:r>
          </a:p>
          <a:p>
            <a:r>
              <a:rPr lang="en-US" altLang="en-US" dirty="0"/>
              <a:t>Unusual toolbars added to your web browser</a:t>
            </a:r>
          </a:p>
          <a:p>
            <a:endParaRPr lang="en-US" altLang="en-US" sz="1200" dirty="0"/>
          </a:p>
          <a:p>
            <a:pPr>
              <a:buNone/>
            </a:pPr>
            <a:r>
              <a:rPr lang="en-US" altLang="en-US" b="1" dirty="0"/>
              <a:t>Contact the Help Desk if you suspect that your </a:t>
            </a:r>
          </a:p>
          <a:p>
            <a:pPr>
              <a:buNone/>
            </a:pPr>
            <a:r>
              <a:rPr lang="en-US" altLang="en-US" b="1" dirty="0"/>
              <a:t>computer has been compromised!</a:t>
            </a:r>
          </a:p>
          <a:p>
            <a:endParaRPr lang="en-US" dirty="0"/>
          </a:p>
        </p:txBody>
      </p:sp>
      <p:sp>
        <p:nvSpPr>
          <p:cNvPr id="3" name="Title 2">
            <a:extLst>
              <a:ext uri="{FF2B5EF4-FFF2-40B4-BE49-F238E27FC236}">
                <a16:creationId xmlns:a16="http://schemas.microsoft.com/office/drawing/2014/main" id="{E57A3458-D4E9-482F-9CDF-3FE03F74B138}"/>
              </a:ext>
            </a:extLst>
          </p:cNvPr>
          <p:cNvSpPr>
            <a:spLocks noGrp="1"/>
          </p:cNvSpPr>
          <p:nvPr>
            <p:ph type="title"/>
          </p:nvPr>
        </p:nvSpPr>
        <p:spPr/>
        <p:txBody>
          <a:bodyPr/>
          <a:lstStyle/>
          <a:p>
            <a:r>
              <a:rPr lang="en-US" altLang="en-US" sz="2400" dirty="0"/>
              <a:t>Signs of Malware are…</a:t>
            </a:r>
            <a:endParaRPr lang="en-US" sz="2400" dirty="0"/>
          </a:p>
        </p:txBody>
      </p:sp>
      <p:sp>
        <p:nvSpPr>
          <p:cNvPr id="5" name="Footer Placeholder 4">
            <a:extLst>
              <a:ext uri="{FF2B5EF4-FFF2-40B4-BE49-F238E27FC236}">
                <a16:creationId xmlns:a16="http://schemas.microsoft.com/office/drawing/2014/main" id="{EA54DA70-8142-4D27-98B0-12C32C8E3D1D}"/>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3F774640-BF5D-43E0-9F02-342244CDB2A3}"/>
              </a:ext>
            </a:extLst>
          </p:cNvPr>
          <p:cNvSpPr>
            <a:spLocks noGrp="1"/>
          </p:cNvSpPr>
          <p:nvPr>
            <p:ph type="sldNum" sz="quarter" idx="12"/>
          </p:nvPr>
        </p:nvSpPr>
        <p:spPr/>
        <p:txBody>
          <a:bodyPr/>
          <a:lstStyle/>
          <a:p>
            <a:fld id="{8C683E5E-8327-AD48-8710-552548F43254}" type="slidenum">
              <a:rPr lang="en-US" smtClean="0"/>
              <a:pPr/>
              <a:t>37</a:t>
            </a:fld>
            <a:endParaRPr lang="en-US" dirty="0"/>
          </a:p>
        </p:txBody>
      </p:sp>
    </p:spTree>
    <p:extLst>
      <p:ext uri="{BB962C8B-B14F-4D97-AF65-F5344CB8AC3E}">
        <p14:creationId xmlns:p14="http://schemas.microsoft.com/office/powerpoint/2010/main" val="136371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D6E917-F6E7-470F-906D-22EFF5ACC9FD}"/>
              </a:ext>
            </a:extLst>
          </p:cNvPr>
          <p:cNvSpPr>
            <a:spLocks noGrp="1"/>
          </p:cNvSpPr>
          <p:nvPr>
            <p:ph idx="1"/>
          </p:nvPr>
        </p:nvSpPr>
        <p:spPr>
          <a:xfrm>
            <a:off x="1005839" y="1737360"/>
            <a:ext cx="7664776" cy="4114798"/>
          </a:xfrm>
        </p:spPr>
        <p:txBody>
          <a:bodyPr/>
          <a:lstStyle/>
          <a:p>
            <a:pPr marL="0" indent="0">
              <a:buNone/>
              <a:defRPr/>
            </a:pPr>
            <a:r>
              <a:rPr lang="en-US" b="1" dirty="0"/>
              <a:t>After contacting Help  Desk:</a:t>
            </a:r>
            <a:endParaRPr lang="en-US" dirty="0"/>
          </a:p>
          <a:p>
            <a:pPr marL="339116" indent="-339116">
              <a:defRPr/>
            </a:pPr>
            <a:r>
              <a:rPr lang="en-US" dirty="0"/>
              <a:t>Stop using the computer immediately</a:t>
            </a:r>
          </a:p>
          <a:p>
            <a:pPr marL="339116" indent="-339116">
              <a:defRPr/>
            </a:pPr>
            <a:r>
              <a:rPr lang="en-US" dirty="0"/>
              <a:t>Leave computer </a:t>
            </a:r>
            <a:r>
              <a:rPr lang="en-US" dirty="0">
                <a:solidFill>
                  <a:srgbClr val="FF0000"/>
                </a:solidFill>
              </a:rPr>
              <a:t>ON </a:t>
            </a:r>
          </a:p>
          <a:p>
            <a:pPr marL="339116" indent="-339116">
              <a:defRPr/>
            </a:pPr>
            <a:r>
              <a:rPr lang="en-US" dirty="0"/>
              <a:t>Disconnect from the network</a:t>
            </a:r>
          </a:p>
          <a:p>
            <a:pPr marL="339116" indent="-339116">
              <a:defRPr/>
            </a:pPr>
            <a:r>
              <a:rPr lang="en-US" dirty="0"/>
              <a:t>ISS will respond and will conduct an investigation</a:t>
            </a:r>
          </a:p>
          <a:p>
            <a:pPr marL="0" indent="0">
              <a:buNone/>
              <a:defRPr/>
            </a:pPr>
            <a:r>
              <a:rPr lang="en-US" dirty="0"/>
              <a:t>***Especially critical if your computer has access to PIRN data***</a:t>
            </a:r>
          </a:p>
          <a:p>
            <a:endParaRPr lang="en-US" dirty="0"/>
          </a:p>
        </p:txBody>
      </p:sp>
      <p:sp>
        <p:nvSpPr>
          <p:cNvPr id="3" name="Title 2">
            <a:extLst>
              <a:ext uri="{FF2B5EF4-FFF2-40B4-BE49-F238E27FC236}">
                <a16:creationId xmlns:a16="http://schemas.microsoft.com/office/drawing/2014/main" id="{9E5A24E1-EEBA-45F6-925C-78E0A5F74E52}"/>
              </a:ext>
            </a:extLst>
          </p:cNvPr>
          <p:cNvSpPr>
            <a:spLocks noGrp="1"/>
          </p:cNvSpPr>
          <p:nvPr>
            <p:ph type="title"/>
          </p:nvPr>
        </p:nvSpPr>
        <p:spPr/>
        <p:txBody>
          <a:bodyPr/>
          <a:lstStyle/>
          <a:p>
            <a:r>
              <a:rPr lang="en-US" altLang="en-US" sz="2400" dirty="0"/>
              <a:t>Procedures for All Users if you suspect compromise</a:t>
            </a:r>
            <a:endParaRPr lang="en-US" sz="2400" dirty="0"/>
          </a:p>
        </p:txBody>
      </p:sp>
      <p:sp>
        <p:nvSpPr>
          <p:cNvPr id="5" name="Footer Placeholder 4">
            <a:extLst>
              <a:ext uri="{FF2B5EF4-FFF2-40B4-BE49-F238E27FC236}">
                <a16:creationId xmlns:a16="http://schemas.microsoft.com/office/drawing/2014/main" id="{DDACE7DA-AE93-4739-8E2C-9437FB7B4B3E}"/>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7671A16B-307C-4FF2-AA97-5869785CFB1A}"/>
              </a:ext>
            </a:extLst>
          </p:cNvPr>
          <p:cNvSpPr>
            <a:spLocks noGrp="1"/>
          </p:cNvSpPr>
          <p:nvPr>
            <p:ph type="sldNum" sz="quarter" idx="12"/>
          </p:nvPr>
        </p:nvSpPr>
        <p:spPr/>
        <p:txBody>
          <a:bodyPr/>
          <a:lstStyle/>
          <a:p>
            <a:fld id="{8C683E5E-8327-AD48-8710-552548F43254}" type="slidenum">
              <a:rPr lang="en-US" smtClean="0"/>
              <a:pPr/>
              <a:t>38</a:t>
            </a:fld>
            <a:endParaRPr lang="en-US" dirty="0"/>
          </a:p>
        </p:txBody>
      </p:sp>
    </p:spTree>
    <p:extLst>
      <p:ext uri="{BB962C8B-B14F-4D97-AF65-F5344CB8AC3E}">
        <p14:creationId xmlns:p14="http://schemas.microsoft.com/office/powerpoint/2010/main" val="281491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10A945-7390-458F-89CB-415C132CD806}"/>
              </a:ext>
            </a:extLst>
          </p:cNvPr>
          <p:cNvSpPr>
            <a:spLocks noGrp="1"/>
          </p:cNvSpPr>
          <p:nvPr>
            <p:ph idx="1"/>
          </p:nvPr>
        </p:nvSpPr>
        <p:spPr>
          <a:xfrm>
            <a:off x="1005839" y="1737360"/>
            <a:ext cx="9811686" cy="4114798"/>
          </a:xfrm>
        </p:spPr>
        <p:txBody>
          <a:bodyPr/>
          <a:lstStyle/>
          <a:p>
            <a:r>
              <a:rPr lang="en-US" altLang="en-US" dirty="0"/>
              <a:t>End Users (read “</a:t>
            </a:r>
            <a:r>
              <a:rPr lang="en-US" altLang="en-US" b="1" dirty="0"/>
              <a:t>YOU-ALL</a:t>
            </a:r>
            <a:r>
              <a:rPr lang="en-US" altLang="en-US" dirty="0"/>
              <a:t>”) are responsible for any violations associated with their User ID</a:t>
            </a:r>
          </a:p>
          <a:p>
            <a:r>
              <a:rPr lang="en-US" altLang="en-US" dirty="0"/>
              <a:t>Use of computer system must be consistent with JWU’s goals, policies and procedures</a:t>
            </a:r>
          </a:p>
          <a:p>
            <a:r>
              <a:rPr lang="en-US" altLang="en-US" dirty="0"/>
              <a:t>All computer equipment and electronic data created by it belong to JWU</a:t>
            </a:r>
          </a:p>
          <a:p>
            <a:r>
              <a:rPr lang="en-US" altLang="en-US" dirty="0"/>
              <a:t>Must utilize only IT approved applications and software to conduct university business</a:t>
            </a:r>
          </a:p>
          <a:p>
            <a:r>
              <a:rPr lang="en-US" altLang="en-US" dirty="0"/>
              <a:t>Must comply with all Federal and State laws</a:t>
            </a:r>
          </a:p>
          <a:p>
            <a:r>
              <a:rPr lang="en-US" altLang="en-US" dirty="0"/>
              <a:t>Must comply with software licensing rules</a:t>
            </a:r>
          </a:p>
          <a:p>
            <a:endParaRPr lang="en-US" dirty="0"/>
          </a:p>
        </p:txBody>
      </p:sp>
      <p:sp>
        <p:nvSpPr>
          <p:cNvPr id="3" name="Title 2">
            <a:extLst>
              <a:ext uri="{FF2B5EF4-FFF2-40B4-BE49-F238E27FC236}">
                <a16:creationId xmlns:a16="http://schemas.microsoft.com/office/drawing/2014/main" id="{1D8DE095-A5D1-44D1-95A0-47CF171F52F3}"/>
              </a:ext>
            </a:extLst>
          </p:cNvPr>
          <p:cNvSpPr>
            <a:spLocks noGrp="1"/>
          </p:cNvSpPr>
          <p:nvPr>
            <p:ph type="title"/>
          </p:nvPr>
        </p:nvSpPr>
        <p:spPr/>
        <p:txBody>
          <a:bodyPr/>
          <a:lstStyle/>
          <a:p>
            <a:r>
              <a:rPr lang="en-US" altLang="en-US" sz="2400" dirty="0"/>
              <a:t>Acceptable Use of Computers</a:t>
            </a:r>
            <a:endParaRPr lang="en-US" sz="2400" dirty="0"/>
          </a:p>
        </p:txBody>
      </p:sp>
      <p:sp>
        <p:nvSpPr>
          <p:cNvPr id="5" name="Footer Placeholder 4">
            <a:extLst>
              <a:ext uri="{FF2B5EF4-FFF2-40B4-BE49-F238E27FC236}">
                <a16:creationId xmlns:a16="http://schemas.microsoft.com/office/drawing/2014/main" id="{9467D8F2-2A67-4926-B4DF-5F90672E532A}"/>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423ABFA2-E501-43EC-AA43-85512958740A}"/>
              </a:ext>
            </a:extLst>
          </p:cNvPr>
          <p:cNvSpPr>
            <a:spLocks noGrp="1"/>
          </p:cNvSpPr>
          <p:nvPr>
            <p:ph type="sldNum" sz="quarter" idx="12"/>
          </p:nvPr>
        </p:nvSpPr>
        <p:spPr/>
        <p:txBody>
          <a:bodyPr/>
          <a:lstStyle/>
          <a:p>
            <a:fld id="{8C683E5E-8327-AD48-8710-552548F43254}" type="slidenum">
              <a:rPr lang="en-US" smtClean="0"/>
              <a:pPr/>
              <a:t>39</a:t>
            </a:fld>
            <a:endParaRPr lang="en-US" dirty="0"/>
          </a:p>
        </p:txBody>
      </p:sp>
    </p:spTree>
    <p:extLst>
      <p:ext uri="{BB962C8B-B14F-4D97-AF65-F5344CB8AC3E}">
        <p14:creationId xmlns:p14="http://schemas.microsoft.com/office/powerpoint/2010/main" val="90228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2EC324-0D93-4175-A45D-E45F99338877}"/>
              </a:ext>
            </a:extLst>
          </p:cNvPr>
          <p:cNvSpPr>
            <a:spLocks noGrp="1"/>
          </p:cNvSpPr>
          <p:nvPr>
            <p:ph idx="1"/>
          </p:nvPr>
        </p:nvSpPr>
        <p:spPr>
          <a:xfrm>
            <a:off x="1616149" y="1737360"/>
            <a:ext cx="9630028" cy="4114798"/>
          </a:xfrm>
        </p:spPr>
        <p:txBody>
          <a:bodyPr/>
          <a:lstStyle/>
          <a:p>
            <a:r>
              <a:rPr lang="en-US" sz="2400" dirty="0"/>
              <a:t>JWU handles a great deal of sensitive protected information, including data known as Personally Identifiable Information commonly called PII. PII is targeted by hackers because it is highly valuable information that can be used for identity theft, fraud, or used to attack other organizations.</a:t>
            </a:r>
          </a:p>
          <a:p>
            <a:r>
              <a:rPr lang="en-US" sz="2400" dirty="0"/>
              <a:t>Each of us is responsible for the protection of any sensitive data that we handle as part of our various roles and responsibilities. </a:t>
            </a:r>
          </a:p>
          <a:p>
            <a:endParaRPr lang="en-US" dirty="0"/>
          </a:p>
        </p:txBody>
      </p:sp>
      <p:sp>
        <p:nvSpPr>
          <p:cNvPr id="3" name="Title 2">
            <a:extLst>
              <a:ext uri="{FF2B5EF4-FFF2-40B4-BE49-F238E27FC236}">
                <a16:creationId xmlns:a16="http://schemas.microsoft.com/office/drawing/2014/main" id="{8F32B4C5-6C32-4DEB-B736-9E663AD9D902}"/>
              </a:ext>
            </a:extLst>
          </p:cNvPr>
          <p:cNvSpPr>
            <a:spLocks noGrp="1"/>
          </p:cNvSpPr>
          <p:nvPr>
            <p:ph type="title"/>
          </p:nvPr>
        </p:nvSpPr>
        <p:spPr/>
        <p:txBody>
          <a:bodyPr/>
          <a:lstStyle/>
          <a:p>
            <a:r>
              <a:rPr lang="en-US" sz="2400" dirty="0"/>
              <a:t>What is Sensitive Data?</a:t>
            </a:r>
          </a:p>
        </p:txBody>
      </p:sp>
      <p:sp>
        <p:nvSpPr>
          <p:cNvPr id="5" name="Footer Placeholder 4">
            <a:extLst>
              <a:ext uri="{FF2B5EF4-FFF2-40B4-BE49-F238E27FC236}">
                <a16:creationId xmlns:a16="http://schemas.microsoft.com/office/drawing/2014/main" id="{3959503D-7695-49F7-9C12-ABFDA440A3C8}"/>
              </a:ext>
            </a:extLst>
          </p:cNvPr>
          <p:cNvSpPr>
            <a:spLocks noGrp="1"/>
          </p:cNvSpPr>
          <p:nvPr>
            <p:ph type="ftr" sz="quarter" idx="11"/>
          </p:nvPr>
        </p:nvSpPr>
        <p:spPr/>
        <p:txBody>
          <a:bodyPr/>
          <a:lstStyle/>
          <a:p>
            <a:r>
              <a:rPr lang="en-US" dirty="0"/>
              <a:t>Information Security</a:t>
            </a:r>
          </a:p>
        </p:txBody>
      </p:sp>
      <p:sp>
        <p:nvSpPr>
          <p:cNvPr id="6" name="Slide Number Placeholder 5">
            <a:extLst>
              <a:ext uri="{FF2B5EF4-FFF2-40B4-BE49-F238E27FC236}">
                <a16:creationId xmlns:a16="http://schemas.microsoft.com/office/drawing/2014/main" id="{F5174240-5367-41DE-BF63-898A76780E1C}"/>
              </a:ext>
            </a:extLst>
          </p:cNvPr>
          <p:cNvSpPr>
            <a:spLocks noGrp="1"/>
          </p:cNvSpPr>
          <p:nvPr>
            <p:ph type="sldNum" sz="quarter" idx="12"/>
          </p:nvPr>
        </p:nvSpPr>
        <p:spPr/>
        <p:txBody>
          <a:bodyPr/>
          <a:lstStyle/>
          <a:p>
            <a:fld id="{8C683E5E-8327-AD48-8710-552548F43254}" type="slidenum">
              <a:rPr lang="en-US" smtClean="0"/>
              <a:pPr/>
              <a:t>4</a:t>
            </a:fld>
            <a:endParaRPr lang="en-US" dirty="0"/>
          </a:p>
        </p:txBody>
      </p:sp>
    </p:spTree>
    <p:extLst>
      <p:ext uri="{BB962C8B-B14F-4D97-AF65-F5344CB8AC3E}">
        <p14:creationId xmlns:p14="http://schemas.microsoft.com/office/powerpoint/2010/main" val="2891322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D4C4BA-C2EB-4894-8A37-8FC42C7DAB8A}"/>
              </a:ext>
            </a:extLst>
          </p:cNvPr>
          <p:cNvSpPr>
            <a:spLocks noGrp="1"/>
          </p:cNvSpPr>
          <p:nvPr>
            <p:ph idx="1"/>
          </p:nvPr>
        </p:nvSpPr>
        <p:spPr>
          <a:xfrm>
            <a:off x="732462" y="1783943"/>
            <a:ext cx="10881361" cy="4114798"/>
          </a:xfrm>
        </p:spPr>
        <p:txBody>
          <a:bodyPr/>
          <a:lstStyle/>
          <a:p>
            <a:pPr>
              <a:buNone/>
            </a:pPr>
            <a:r>
              <a:rPr lang="en-US" altLang="en-US" b="1" dirty="0"/>
              <a:t>   Securely destroy PIRN data which is no longer needed per the university Record Retention Policy:</a:t>
            </a:r>
            <a:endParaRPr lang="en-US" altLang="en-US" dirty="0"/>
          </a:p>
          <a:p>
            <a:r>
              <a:rPr lang="en-US" altLang="en-US" dirty="0"/>
              <a:t>Place hard drives, CDs, zip disks, or any backup devices for appropriate safe disposal or recycling in </a:t>
            </a:r>
            <a:r>
              <a:rPr lang="en-US" altLang="en-US" dirty="0">
                <a:solidFill>
                  <a:srgbClr val="000000"/>
                </a:solidFill>
              </a:rPr>
              <a:t>dedicated secure digital media bins located in HR (managed by ISS). All will be “Cleaned” of all data prior to disposal. Documentation will be provided by ISS.</a:t>
            </a:r>
          </a:p>
          <a:p>
            <a:r>
              <a:rPr lang="en-US" altLang="en-US" dirty="0"/>
              <a:t>Hardcopy documents and reports</a:t>
            </a:r>
          </a:p>
          <a:p>
            <a:pPr lvl="1"/>
            <a:r>
              <a:rPr lang="en-US" altLang="en-US" dirty="0"/>
              <a:t>Utilize shredders and secure disposal containers in the workplace.</a:t>
            </a:r>
          </a:p>
          <a:p>
            <a:r>
              <a:rPr lang="en-US" altLang="en-US" dirty="0"/>
              <a:t>Hard-drives will be “Cleaned” (degaussed) of all data prior to reassignment by IT Staff.</a:t>
            </a:r>
          </a:p>
          <a:p>
            <a:endParaRPr lang="en-US" dirty="0"/>
          </a:p>
        </p:txBody>
      </p:sp>
      <p:sp>
        <p:nvSpPr>
          <p:cNvPr id="3" name="Title 2">
            <a:extLst>
              <a:ext uri="{FF2B5EF4-FFF2-40B4-BE49-F238E27FC236}">
                <a16:creationId xmlns:a16="http://schemas.microsoft.com/office/drawing/2014/main" id="{E67EBCC8-9CCE-4445-9E12-0F8916E09683}"/>
              </a:ext>
            </a:extLst>
          </p:cNvPr>
          <p:cNvSpPr>
            <a:spLocks noGrp="1"/>
          </p:cNvSpPr>
          <p:nvPr>
            <p:ph type="title"/>
          </p:nvPr>
        </p:nvSpPr>
        <p:spPr/>
        <p:txBody>
          <a:bodyPr/>
          <a:lstStyle/>
          <a:p>
            <a:r>
              <a:rPr lang="en-US" altLang="en-US" dirty="0"/>
              <a:t>Data Management and Security-</a:t>
            </a:r>
            <a:br>
              <a:rPr lang="en-US" altLang="en-US" dirty="0"/>
            </a:br>
            <a:r>
              <a:rPr lang="en-US" altLang="en-US" dirty="0"/>
              <a:t>Data Disposal</a:t>
            </a:r>
            <a:endParaRPr lang="en-US" dirty="0"/>
          </a:p>
        </p:txBody>
      </p:sp>
      <p:sp>
        <p:nvSpPr>
          <p:cNvPr id="5" name="Footer Placeholder 4">
            <a:extLst>
              <a:ext uri="{FF2B5EF4-FFF2-40B4-BE49-F238E27FC236}">
                <a16:creationId xmlns:a16="http://schemas.microsoft.com/office/drawing/2014/main" id="{4CDA295D-05C3-4FFE-A169-56EE153373C7}"/>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C6667085-A5A3-4F56-A634-D67223E5FEDF}"/>
              </a:ext>
            </a:extLst>
          </p:cNvPr>
          <p:cNvSpPr>
            <a:spLocks noGrp="1"/>
          </p:cNvSpPr>
          <p:nvPr>
            <p:ph type="sldNum" sz="quarter" idx="12"/>
          </p:nvPr>
        </p:nvSpPr>
        <p:spPr/>
        <p:txBody>
          <a:bodyPr/>
          <a:lstStyle/>
          <a:p>
            <a:fld id="{8C683E5E-8327-AD48-8710-552548F43254}" type="slidenum">
              <a:rPr lang="en-US" smtClean="0"/>
              <a:pPr/>
              <a:t>40</a:t>
            </a:fld>
            <a:endParaRPr lang="en-US" dirty="0"/>
          </a:p>
        </p:txBody>
      </p:sp>
    </p:spTree>
    <p:extLst>
      <p:ext uri="{BB962C8B-B14F-4D97-AF65-F5344CB8AC3E}">
        <p14:creationId xmlns:p14="http://schemas.microsoft.com/office/powerpoint/2010/main" val="1641078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409D5E-136B-485F-BFF1-C69472707F5A}"/>
              </a:ext>
            </a:extLst>
          </p:cNvPr>
          <p:cNvSpPr>
            <a:spLocks noGrp="1"/>
          </p:cNvSpPr>
          <p:nvPr>
            <p:ph idx="1"/>
          </p:nvPr>
        </p:nvSpPr>
        <p:spPr>
          <a:xfrm>
            <a:off x="1005839" y="1742880"/>
            <a:ext cx="7664776" cy="3505773"/>
          </a:xfrm>
        </p:spPr>
        <p:txBody>
          <a:bodyPr/>
          <a:lstStyle/>
          <a:p>
            <a:pPr>
              <a:lnSpc>
                <a:spcPct val="90000"/>
              </a:lnSpc>
            </a:pPr>
            <a:r>
              <a:rPr lang="en-US" altLang="en-US" sz="2400" dirty="0"/>
              <a:t>Employees should not download, copy, or remove any PIRN, except as necessary to perform their jobs.</a:t>
            </a:r>
            <a:endParaRPr lang="en-US" altLang="en-US" sz="2400" dirty="0">
              <a:solidFill>
                <a:srgbClr val="FF0000"/>
              </a:solidFill>
            </a:endParaRPr>
          </a:p>
          <a:p>
            <a:pPr lvl="1">
              <a:buFont typeface="Gill Sans MT" panose="020B0502020104020203" pitchFamily="34" charset="0"/>
              <a:buChar char="–"/>
            </a:pPr>
            <a:r>
              <a:rPr lang="en-US" altLang="en-US" sz="2400" dirty="0">
                <a:solidFill>
                  <a:srgbClr val="FF0000"/>
                </a:solidFill>
              </a:rPr>
              <a:t>This also includes education records such as names, J Numbers, class rosters and grades. </a:t>
            </a:r>
            <a:endParaRPr lang="en-US" altLang="en-US" sz="2400" dirty="0"/>
          </a:p>
        </p:txBody>
      </p:sp>
      <p:sp>
        <p:nvSpPr>
          <p:cNvPr id="3" name="Title 2">
            <a:extLst>
              <a:ext uri="{FF2B5EF4-FFF2-40B4-BE49-F238E27FC236}">
                <a16:creationId xmlns:a16="http://schemas.microsoft.com/office/drawing/2014/main" id="{9D5AFD32-FFED-4B13-B6A3-092145302CBE}"/>
              </a:ext>
            </a:extLst>
          </p:cNvPr>
          <p:cNvSpPr>
            <a:spLocks noGrp="1"/>
          </p:cNvSpPr>
          <p:nvPr>
            <p:ph type="title"/>
          </p:nvPr>
        </p:nvSpPr>
        <p:spPr/>
        <p:txBody>
          <a:bodyPr/>
          <a:lstStyle/>
          <a:p>
            <a:r>
              <a:rPr lang="en-US" altLang="en-US" sz="2400" dirty="0"/>
              <a:t>Downloading/Copying/Removing</a:t>
            </a:r>
            <a:endParaRPr lang="en-US" sz="2400" dirty="0"/>
          </a:p>
        </p:txBody>
      </p:sp>
      <p:sp>
        <p:nvSpPr>
          <p:cNvPr id="5" name="Footer Placeholder 4">
            <a:extLst>
              <a:ext uri="{FF2B5EF4-FFF2-40B4-BE49-F238E27FC236}">
                <a16:creationId xmlns:a16="http://schemas.microsoft.com/office/drawing/2014/main" id="{80CE787B-BDDC-480E-9AC0-E18254BCD8D1}"/>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9A7FC00D-9355-488E-8051-A323857CC639}"/>
              </a:ext>
            </a:extLst>
          </p:cNvPr>
          <p:cNvSpPr>
            <a:spLocks noGrp="1"/>
          </p:cNvSpPr>
          <p:nvPr>
            <p:ph type="sldNum" sz="quarter" idx="12"/>
          </p:nvPr>
        </p:nvSpPr>
        <p:spPr/>
        <p:txBody>
          <a:bodyPr/>
          <a:lstStyle/>
          <a:p>
            <a:fld id="{8C683E5E-8327-AD48-8710-552548F43254}" type="slidenum">
              <a:rPr lang="en-US" smtClean="0"/>
              <a:pPr/>
              <a:t>41</a:t>
            </a:fld>
            <a:endParaRPr lang="en-US" dirty="0"/>
          </a:p>
        </p:txBody>
      </p:sp>
    </p:spTree>
    <p:extLst>
      <p:ext uri="{BB962C8B-B14F-4D97-AF65-F5344CB8AC3E}">
        <p14:creationId xmlns:p14="http://schemas.microsoft.com/office/powerpoint/2010/main" val="2249104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39C5DF-6E58-4CC4-87C1-D215F3EAABEC}"/>
              </a:ext>
            </a:extLst>
          </p:cNvPr>
          <p:cNvSpPr>
            <a:spLocks noGrp="1"/>
          </p:cNvSpPr>
          <p:nvPr>
            <p:ph idx="1"/>
          </p:nvPr>
        </p:nvSpPr>
        <p:spPr>
          <a:xfrm>
            <a:off x="1005839" y="1909968"/>
            <a:ext cx="10484546" cy="4114798"/>
          </a:xfrm>
        </p:spPr>
        <p:txBody>
          <a:bodyPr/>
          <a:lstStyle/>
          <a:p>
            <a:pPr marL="0" indent="0">
              <a:buNone/>
            </a:pPr>
            <a:r>
              <a:rPr lang="en-US" altLang="en-US" sz="2400" dirty="0"/>
              <a:t>Faxing is permitted. Always include, with the faxed information, a cover sheet containing a </a:t>
            </a:r>
            <a:r>
              <a:rPr lang="en-US" altLang="en-US" sz="2400" dirty="0">
                <a:solidFill>
                  <a:srgbClr val="FF0000"/>
                </a:solidFill>
              </a:rPr>
              <a:t>Confidentiality Statement:</a:t>
            </a:r>
          </a:p>
          <a:p>
            <a:pPr marL="0" indent="0">
              <a:buNone/>
            </a:pPr>
            <a:endParaRPr lang="en-US" altLang="en-US" sz="2400" dirty="0">
              <a:solidFill>
                <a:srgbClr val="FF0000"/>
              </a:solidFill>
            </a:endParaRPr>
          </a:p>
          <a:p>
            <a:pPr lvl="1">
              <a:lnSpc>
                <a:spcPct val="90000"/>
              </a:lnSpc>
              <a:buClr>
                <a:schemeClr val="tx1"/>
              </a:buClr>
            </a:pPr>
            <a:r>
              <a:rPr lang="en-US" altLang="en-US" sz="2000" dirty="0"/>
              <a:t>The documents accompanying the transmission contain confidential information. The information is the property of JWU and intended only for use by the individual or entity named above. The recipient of this information is prohibited from disclosing the contents of the information to another party.</a:t>
            </a:r>
          </a:p>
          <a:p>
            <a:pPr lvl="1">
              <a:lnSpc>
                <a:spcPct val="90000"/>
              </a:lnSpc>
              <a:buClr>
                <a:schemeClr val="tx1"/>
              </a:buClr>
            </a:pPr>
            <a:endParaRPr lang="en-US" altLang="en-US" sz="2000" dirty="0"/>
          </a:p>
          <a:p>
            <a:pPr lvl="1">
              <a:lnSpc>
                <a:spcPct val="90000"/>
              </a:lnSpc>
              <a:buClr>
                <a:schemeClr val="tx1"/>
              </a:buClr>
            </a:pPr>
            <a:r>
              <a:rPr lang="en-US" altLang="en-US" sz="2000" dirty="0"/>
              <a:t>If you are neither the intended recipient, or the employee or agent responsible for delivery to the intended recipient, you are hereby notified that disclosure of contents in any manner is strictly prohibited. Please notify [name of sender] at [facility name] by calling [phone #] immediately if you received this information in error.</a:t>
            </a:r>
          </a:p>
          <a:p>
            <a:endParaRPr lang="en-US" dirty="0"/>
          </a:p>
        </p:txBody>
      </p:sp>
      <p:sp>
        <p:nvSpPr>
          <p:cNvPr id="3" name="Title 2">
            <a:extLst>
              <a:ext uri="{FF2B5EF4-FFF2-40B4-BE49-F238E27FC236}">
                <a16:creationId xmlns:a16="http://schemas.microsoft.com/office/drawing/2014/main" id="{2A0A4B5F-C4F8-402E-82C9-8C9772A21E26}"/>
              </a:ext>
            </a:extLst>
          </p:cNvPr>
          <p:cNvSpPr>
            <a:spLocks noGrp="1"/>
          </p:cNvSpPr>
          <p:nvPr>
            <p:ph type="title"/>
          </p:nvPr>
        </p:nvSpPr>
        <p:spPr/>
        <p:txBody>
          <a:bodyPr/>
          <a:lstStyle/>
          <a:p>
            <a:r>
              <a:rPr lang="en-US" altLang="en-US" sz="2400" dirty="0"/>
              <a:t>Faxing</a:t>
            </a:r>
            <a:endParaRPr lang="en-US" sz="2400" dirty="0"/>
          </a:p>
        </p:txBody>
      </p:sp>
      <p:sp>
        <p:nvSpPr>
          <p:cNvPr id="5" name="Footer Placeholder 4">
            <a:extLst>
              <a:ext uri="{FF2B5EF4-FFF2-40B4-BE49-F238E27FC236}">
                <a16:creationId xmlns:a16="http://schemas.microsoft.com/office/drawing/2014/main" id="{5D1FD836-F8C1-41E7-B67A-DC9BAB1B2E90}"/>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99393DAC-6C44-4824-8C59-2C3C28001CB6}"/>
              </a:ext>
            </a:extLst>
          </p:cNvPr>
          <p:cNvSpPr>
            <a:spLocks noGrp="1"/>
          </p:cNvSpPr>
          <p:nvPr>
            <p:ph type="sldNum" sz="quarter" idx="12"/>
          </p:nvPr>
        </p:nvSpPr>
        <p:spPr/>
        <p:txBody>
          <a:bodyPr/>
          <a:lstStyle/>
          <a:p>
            <a:fld id="{8C683E5E-8327-AD48-8710-552548F43254}" type="slidenum">
              <a:rPr lang="en-US" smtClean="0"/>
              <a:pPr/>
              <a:t>42</a:t>
            </a:fld>
            <a:endParaRPr lang="en-US" dirty="0"/>
          </a:p>
        </p:txBody>
      </p:sp>
    </p:spTree>
    <p:extLst>
      <p:ext uri="{BB962C8B-B14F-4D97-AF65-F5344CB8AC3E}">
        <p14:creationId xmlns:p14="http://schemas.microsoft.com/office/powerpoint/2010/main" val="636170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38C04A-043B-42A6-B516-7F0499FE71AC}"/>
              </a:ext>
            </a:extLst>
          </p:cNvPr>
          <p:cNvSpPr>
            <a:spLocks noGrp="1"/>
          </p:cNvSpPr>
          <p:nvPr>
            <p:ph idx="1"/>
          </p:nvPr>
        </p:nvSpPr>
        <p:spPr>
          <a:xfrm>
            <a:off x="1005839" y="1582084"/>
            <a:ext cx="8949044" cy="4114798"/>
          </a:xfrm>
        </p:spPr>
        <p:txBody>
          <a:bodyPr/>
          <a:lstStyle/>
          <a:p>
            <a:r>
              <a:rPr lang="en-US" altLang="en-US" dirty="0"/>
              <a:t>Location should be secure whenever possible</a:t>
            </a:r>
          </a:p>
          <a:p>
            <a:r>
              <a:rPr lang="en-US" altLang="en-US" dirty="0"/>
              <a:t>In an area that is not accessible to the public</a:t>
            </a:r>
          </a:p>
          <a:p>
            <a:r>
              <a:rPr lang="en-US" altLang="en-US" dirty="0"/>
              <a:t>Whenever possible, in an area that requires security keys or badges for entry</a:t>
            </a:r>
          </a:p>
          <a:p>
            <a:endParaRPr lang="en-US" dirty="0"/>
          </a:p>
        </p:txBody>
      </p:sp>
      <p:sp>
        <p:nvSpPr>
          <p:cNvPr id="3" name="Title 2">
            <a:extLst>
              <a:ext uri="{FF2B5EF4-FFF2-40B4-BE49-F238E27FC236}">
                <a16:creationId xmlns:a16="http://schemas.microsoft.com/office/drawing/2014/main" id="{83C34544-9625-4504-9091-7075608143B5}"/>
              </a:ext>
            </a:extLst>
          </p:cNvPr>
          <p:cNvSpPr>
            <a:spLocks noGrp="1"/>
          </p:cNvSpPr>
          <p:nvPr>
            <p:ph type="title"/>
          </p:nvPr>
        </p:nvSpPr>
        <p:spPr/>
        <p:txBody>
          <a:bodyPr/>
          <a:lstStyle/>
          <a:p>
            <a:r>
              <a:rPr lang="en-US" altLang="en-US" sz="2400" dirty="0"/>
              <a:t>Location of Fax Machine</a:t>
            </a:r>
            <a:endParaRPr lang="en-US" sz="2400" dirty="0"/>
          </a:p>
        </p:txBody>
      </p:sp>
      <p:sp>
        <p:nvSpPr>
          <p:cNvPr id="5" name="Footer Placeholder 4">
            <a:extLst>
              <a:ext uri="{FF2B5EF4-FFF2-40B4-BE49-F238E27FC236}">
                <a16:creationId xmlns:a16="http://schemas.microsoft.com/office/drawing/2014/main" id="{35F8250D-4F1D-4476-BA3C-5E6EA050EA60}"/>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787F0952-EF48-4C9D-BE05-0846305F95EE}"/>
              </a:ext>
            </a:extLst>
          </p:cNvPr>
          <p:cNvSpPr>
            <a:spLocks noGrp="1"/>
          </p:cNvSpPr>
          <p:nvPr>
            <p:ph type="sldNum" sz="quarter" idx="12"/>
          </p:nvPr>
        </p:nvSpPr>
        <p:spPr/>
        <p:txBody>
          <a:bodyPr/>
          <a:lstStyle/>
          <a:p>
            <a:fld id="{8C683E5E-8327-AD48-8710-552548F43254}" type="slidenum">
              <a:rPr lang="en-US" smtClean="0"/>
              <a:pPr/>
              <a:t>43</a:t>
            </a:fld>
            <a:endParaRPr lang="en-US" dirty="0"/>
          </a:p>
        </p:txBody>
      </p:sp>
    </p:spTree>
    <p:extLst>
      <p:ext uri="{BB962C8B-B14F-4D97-AF65-F5344CB8AC3E}">
        <p14:creationId xmlns:p14="http://schemas.microsoft.com/office/powerpoint/2010/main" val="329841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356AE8-463F-4311-8DFB-65615B3F2293}"/>
              </a:ext>
            </a:extLst>
          </p:cNvPr>
          <p:cNvSpPr>
            <a:spLocks noGrp="1"/>
          </p:cNvSpPr>
          <p:nvPr>
            <p:ph idx="1"/>
          </p:nvPr>
        </p:nvSpPr>
        <p:spPr>
          <a:xfrm>
            <a:off x="1005839" y="1819373"/>
            <a:ext cx="10817352" cy="4253359"/>
          </a:xfrm>
        </p:spPr>
        <p:txBody>
          <a:bodyPr/>
          <a:lstStyle/>
          <a:p>
            <a:pPr marL="0" indent="0">
              <a:buClr>
                <a:srgbClr val="0054A6"/>
              </a:buClr>
              <a:buSzPct val="75000"/>
              <a:buNone/>
              <a:defRPr/>
            </a:pPr>
            <a:r>
              <a:rPr lang="en-US" sz="2400" b="1" dirty="0">
                <a:solidFill>
                  <a:srgbClr val="000000"/>
                </a:solidFill>
              </a:rPr>
              <a:t>Incident  </a:t>
            </a:r>
          </a:p>
          <a:p>
            <a:pPr marL="795731" lvl="1" indent="-342900">
              <a:buSzPct val="75000"/>
              <a:defRPr/>
            </a:pPr>
            <a:r>
              <a:rPr lang="en-US" sz="2000" dirty="0"/>
              <a:t>A violation or imminent threat of violation of computer security policies, acceptable use policies, or standard security practices</a:t>
            </a:r>
          </a:p>
          <a:p>
            <a:pPr marL="795731" lvl="1" indent="-342900">
              <a:buSzPct val="75000"/>
              <a:defRPr/>
            </a:pPr>
            <a:r>
              <a:rPr lang="en-US" sz="2000" dirty="0"/>
              <a:t>The threat can be accidental or deliberate on the part of a user or external influence</a:t>
            </a:r>
          </a:p>
          <a:p>
            <a:pPr marL="0" indent="0">
              <a:buClr>
                <a:srgbClr val="0054A6"/>
              </a:buClr>
              <a:buSzPct val="75000"/>
              <a:buNone/>
              <a:defRPr/>
            </a:pPr>
            <a:r>
              <a:rPr lang="en-US" sz="2400" b="1" dirty="0">
                <a:solidFill>
                  <a:srgbClr val="000000"/>
                </a:solidFill>
              </a:rPr>
              <a:t>Breach </a:t>
            </a:r>
          </a:p>
          <a:p>
            <a:pPr marL="732709" lvl="1" indent="-279878">
              <a:buSzPct val="75000"/>
              <a:defRPr/>
            </a:pPr>
            <a:r>
              <a:rPr lang="en-US" sz="2000" dirty="0">
                <a:solidFill>
                  <a:srgbClr val="000000"/>
                </a:solidFill>
              </a:rPr>
              <a:t>“Actual or possible loss of control, unauthorized disclosure, or unauthorized access of personal information where persons other than authorized users gain access or potential access to such information for an other than authorized purposes where one or more individuals will adversely affected.”</a:t>
            </a:r>
          </a:p>
          <a:p>
            <a:endParaRPr lang="en-US" dirty="0"/>
          </a:p>
        </p:txBody>
      </p:sp>
      <p:sp>
        <p:nvSpPr>
          <p:cNvPr id="3" name="Title 2">
            <a:extLst>
              <a:ext uri="{FF2B5EF4-FFF2-40B4-BE49-F238E27FC236}">
                <a16:creationId xmlns:a16="http://schemas.microsoft.com/office/drawing/2014/main" id="{834A9E8D-190F-4CEC-8BF1-DBFF555E3B7D}"/>
              </a:ext>
            </a:extLst>
          </p:cNvPr>
          <p:cNvSpPr>
            <a:spLocks noGrp="1"/>
          </p:cNvSpPr>
          <p:nvPr>
            <p:ph type="title"/>
          </p:nvPr>
        </p:nvSpPr>
        <p:spPr/>
        <p:txBody>
          <a:bodyPr/>
          <a:lstStyle/>
          <a:p>
            <a:r>
              <a:rPr lang="en-US" altLang="en-US" sz="2400" dirty="0"/>
              <a:t>Incidents and Breaches</a:t>
            </a:r>
            <a:endParaRPr lang="en-US" sz="2400" dirty="0"/>
          </a:p>
        </p:txBody>
      </p:sp>
      <p:sp>
        <p:nvSpPr>
          <p:cNvPr id="5" name="Footer Placeholder 4">
            <a:extLst>
              <a:ext uri="{FF2B5EF4-FFF2-40B4-BE49-F238E27FC236}">
                <a16:creationId xmlns:a16="http://schemas.microsoft.com/office/drawing/2014/main" id="{DE6A695A-0FA5-4644-A97F-A715B301E93C}"/>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7D7B3474-8E34-460D-AB6D-9C626ACF277E}"/>
              </a:ext>
            </a:extLst>
          </p:cNvPr>
          <p:cNvSpPr>
            <a:spLocks noGrp="1"/>
          </p:cNvSpPr>
          <p:nvPr>
            <p:ph type="sldNum" sz="quarter" idx="12"/>
          </p:nvPr>
        </p:nvSpPr>
        <p:spPr/>
        <p:txBody>
          <a:bodyPr/>
          <a:lstStyle/>
          <a:p>
            <a:fld id="{8C683E5E-8327-AD48-8710-552548F43254}" type="slidenum">
              <a:rPr lang="en-US" smtClean="0"/>
              <a:pPr/>
              <a:t>44</a:t>
            </a:fld>
            <a:endParaRPr lang="en-US" dirty="0"/>
          </a:p>
        </p:txBody>
      </p:sp>
    </p:spTree>
    <p:extLst>
      <p:ext uri="{BB962C8B-B14F-4D97-AF65-F5344CB8AC3E}">
        <p14:creationId xmlns:p14="http://schemas.microsoft.com/office/powerpoint/2010/main" val="218205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64904A-BC1D-41ED-92B9-8D6CFB20846D}"/>
              </a:ext>
            </a:extLst>
          </p:cNvPr>
          <p:cNvSpPr>
            <a:spLocks noGrp="1"/>
          </p:cNvSpPr>
          <p:nvPr>
            <p:ph idx="1"/>
          </p:nvPr>
        </p:nvSpPr>
        <p:spPr>
          <a:xfrm>
            <a:off x="718022" y="1737360"/>
            <a:ext cx="10528153" cy="4114798"/>
          </a:xfrm>
        </p:spPr>
        <p:txBody>
          <a:bodyPr/>
          <a:lstStyle/>
          <a:p>
            <a:pPr>
              <a:lnSpc>
                <a:spcPct val="90000"/>
              </a:lnSpc>
              <a:buNone/>
            </a:pPr>
            <a:r>
              <a:rPr lang="en-US" altLang="en-US" sz="1800" b="1" u="sng" dirty="0">
                <a:solidFill>
                  <a:srgbClr val="000000"/>
                </a:solidFill>
              </a:rPr>
              <a:t>You are required to:</a:t>
            </a:r>
          </a:p>
          <a:p>
            <a:pPr>
              <a:lnSpc>
                <a:spcPct val="90000"/>
              </a:lnSpc>
            </a:pPr>
            <a:r>
              <a:rPr lang="en-US" altLang="en-US" sz="1800" dirty="0">
                <a:solidFill>
                  <a:srgbClr val="000000"/>
                </a:solidFill>
              </a:rPr>
              <a:t>Report security incidents and security breaches to:</a:t>
            </a:r>
          </a:p>
          <a:p>
            <a:pPr>
              <a:buFontTx/>
              <a:buNone/>
            </a:pPr>
            <a:r>
              <a:rPr lang="en-US" altLang="en-US" sz="1800" b="1" dirty="0">
                <a:solidFill>
                  <a:srgbClr val="000000"/>
                </a:solidFill>
              </a:rPr>
              <a:t>Campus Safety &amp; Security</a:t>
            </a:r>
          </a:p>
          <a:p>
            <a:pPr>
              <a:buFontTx/>
              <a:buNone/>
            </a:pPr>
            <a:r>
              <a:rPr lang="en-US" altLang="en-US" sz="1800" dirty="0">
                <a:solidFill>
                  <a:srgbClr val="000000"/>
                </a:solidFill>
              </a:rPr>
              <a:t>Provide:</a:t>
            </a:r>
          </a:p>
          <a:p>
            <a:pPr marL="1257300" lvl="2" indent="-249238">
              <a:buFont typeface="Gill Sans MT" panose="020B0502020104020203" pitchFamily="34" charset="0"/>
              <a:buChar char="­"/>
            </a:pPr>
            <a:r>
              <a:rPr lang="en-US" altLang="en-US" sz="1800" dirty="0">
                <a:solidFill>
                  <a:srgbClr val="000000"/>
                </a:solidFill>
              </a:rPr>
              <a:t>Date and time of incident;</a:t>
            </a:r>
          </a:p>
          <a:p>
            <a:pPr marL="1257300" lvl="2" indent="-249238">
              <a:buFont typeface="Gill Sans MT" panose="020B0502020104020203" pitchFamily="34" charset="0"/>
              <a:buChar char="­"/>
            </a:pPr>
            <a:r>
              <a:rPr lang="en-US" altLang="en-US" sz="1800" dirty="0">
                <a:solidFill>
                  <a:srgbClr val="000000"/>
                </a:solidFill>
              </a:rPr>
              <a:t>Type of incident;</a:t>
            </a:r>
          </a:p>
          <a:p>
            <a:pPr marL="1257300" lvl="2" indent="-249238">
              <a:buFont typeface="Gill Sans MT" panose="020B0502020104020203" pitchFamily="34" charset="0"/>
              <a:buChar char="­"/>
            </a:pPr>
            <a:r>
              <a:rPr lang="en-US" altLang="en-US" sz="1800" dirty="0">
                <a:solidFill>
                  <a:srgbClr val="000000"/>
                </a:solidFill>
              </a:rPr>
              <a:t>Details that might assist in verifying the incident;</a:t>
            </a:r>
          </a:p>
          <a:p>
            <a:pPr marL="1257300" lvl="2" indent="-249238">
              <a:buFont typeface="Gill Sans MT" panose="020B0502020104020203" pitchFamily="34" charset="0"/>
              <a:buChar char="­"/>
            </a:pPr>
            <a:r>
              <a:rPr lang="en-US" altLang="en-US" sz="1800" dirty="0">
                <a:solidFill>
                  <a:srgbClr val="000000"/>
                </a:solidFill>
              </a:rPr>
              <a:t>Type of PIRN involved and other relevant facts, and</a:t>
            </a:r>
          </a:p>
          <a:p>
            <a:pPr marL="1257300" lvl="2" indent="-249238">
              <a:buFont typeface="Gill Sans MT" panose="020B0502020104020203" pitchFamily="34" charset="0"/>
              <a:buChar char="­"/>
            </a:pPr>
            <a:r>
              <a:rPr lang="en-US" altLang="en-US" sz="1800" dirty="0">
                <a:solidFill>
                  <a:srgbClr val="000000"/>
                </a:solidFill>
              </a:rPr>
              <a:t>Your contact information.</a:t>
            </a:r>
            <a:endParaRPr lang="en-US" altLang="en-US" sz="1800" b="1" dirty="0">
              <a:solidFill>
                <a:srgbClr val="000000"/>
              </a:solidFill>
            </a:endParaRPr>
          </a:p>
          <a:p>
            <a:pPr>
              <a:buFontTx/>
              <a:buNone/>
            </a:pPr>
            <a:r>
              <a:rPr lang="en-US" altLang="en-US" sz="1800" b="1" dirty="0">
                <a:solidFill>
                  <a:srgbClr val="000000"/>
                </a:solidFill>
              </a:rPr>
              <a:t>CS&amp;S will, in turn, contact the ISS</a:t>
            </a:r>
          </a:p>
          <a:p>
            <a:endParaRPr lang="en-US" dirty="0"/>
          </a:p>
        </p:txBody>
      </p:sp>
      <p:sp>
        <p:nvSpPr>
          <p:cNvPr id="3" name="Title 2">
            <a:extLst>
              <a:ext uri="{FF2B5EF4-FFF2-40B4-BE49-F238E27FC236}">
                <a16:creationId xmlns:a16="http://schemas.microsoft.com/office/drawing/2014/main" id="{68A420E6-6E12-4A01-90B1-5F5F7CDEDB38}"/>
              </a:ext>
            </a:extLst>
          </p:cNvPr>
          <p:cNvSpPr>
            <a:spLocks noGrp="1"/>
          </p:cNvSpPr>
          <p:nvPr>
            <p:ph type="title"/>
          </p:nvPr>
        </p:nvSpPr>
        <p:spPr>
          <a:xfrm>
            <a:off x="838200" y="470538"/>
            <a:ext cx="10240337" cy="603504"/>
          </a:xfrm>
        </p:spPr>
        <p:txBody>
          <a:bodyPr/>
          <a:lstStyle/>
          <a:p>
            <a:r>
              <a:rPr lang="en-US" sz="2400" dirty="0">
                <a:effectLst>
                  <a:outerShdw blurRad="38100" dist="38100" dir="2700000" algn="tl">
                    <a:srgbClr val="C0C0C0"/>
                  </a:outerShdw>
                </a:effectLst>
              </a:rPr>
              <a:t>Reporting Security Incidents / Breaches:</a:t>
            </a:r>
            <a:endParaRPr lang="en-US" sz="2400" dirty="0"/>
          </a:p>
        </p:txBody>
      </p:sp>
      <p:sp>
        <p:nvSpPr>
          <p:cNvPr id="5" name="Footer Placeholder 4">
            <a:extLst>
              <a:ext uri="{FF2B5EF4-FFF2-40B4-BE49-F238E27FC236}">
                <a16:creationId xmlns:a16="http://schemas.microsoft.com/office/drawing/2014/main" id="{5A406F06-3063-4674-B7E5-8ACB2CD601D4}"/>
              </a:ext>
            </a:extLst>
          </p:cNvPr>
          <p:cNvSpPr>
            <a:spLocks noGrp="1"/>
          </p:cNvSpPr>
          <p:nvPr>
            <p:ph type="ftr" sz="quarter" idx="11"/>
          </p:nvPr>
        </p:nvSpPr>
        <p:spPr/>
        <p:txBody>
          <a:bodyPr/>
          <a:lstStyle/>
          <a:p>
            <a:r>
              <a:rPr lang="en-US" dirty="0"/>
              <a:t>Information Security</a:t>
            </a:r>
          </a:p>
        </p:txBody>
      </p:sp>
      <p:sp>
        <p:nvSpPr>
          <p:cNvPr id="6" name="Slide Number Placeholder 5">
            <a:extLst>
              <a:ext uri="{FF2B5EF4-FFF2-40B4-BE49-F238E27FC236}">
                <a16:creationId xmlns:a16="http://schemas.microsoft.com/office/drawing/2014/main" id="{76E03A93-F531-4CB4-8770-3BC1BD36F343}"/>
              </a:ext>
            </a:extLst>
          </p:cNvPr>
          <p:cNvSpPr>
            <a:spLocks noGrp="1"/>
          </p:cNvSpPr>
          <p:nvPr>
            <p:ph type="sldNum" sz="quarter" idx="12"/>
          </p:nvPr>
        </p:nvSpPr>
        <p:spPr/>
        <p:txBody>
          <a:bodyPr/>
          <a:lstStyle/>
          <a:p>
            <a:fld id="{8C683E5E-8327-AD48-8710-552548F43254}" type="slidenum">
              <a:rPr lang="en-US" smtClean="0"/>
              <a:pPr/>
              <a:t>45</a:t>
            </a:fld>
            <a:endParaRPr lang="en-US" dirty="0"/>
          </a:p>
        </p:txBody>
      </p:sp>
    </p:spTree>
    <p:extLst>
      <p:ext uri="{BB962C8B-B14F-4D97-AF65-F5344CB8AC3E}">
        <p14:creationId xmlns:p14="http://schemas.microsoft.com/office/powerpoint/2010/main" val="291237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449B3F-4153-41E1-8D86-4730969C2CBA}"/>
              </a:ext>
            </a:extLst>
          </p:cNvPr>
          <p:cNvSpPr>
            <a:spLocks noGrp="1"/>
          </p:cNvSpPr>
          <p:nvPr>
            <p:ph idx="1"/>
          </p:nvPr>
        </p:nvSpPr>
        <p:spPr>
          <a:xfrm>
            <a:off x="1005839" y="1584251"/>
            <a:ext cx="10622568" cy="4228225"/>
          </a:xfrm>
        </p:spPr>
        <p:txBody>
          <a:bodyPr/>
          <a:lstStyle/>
          <a:p>
            <a:pPr marL="339116" indent="-339116">
              <a:lnSpc>
                <a:spcPct val="110000"/>
              </a:lnSpc>
              <a:buNone/>
              <a:defRPr/>
            </a:pPr>
            <a:r>
              <a:rPr lang="en-US" dirty="0"/>
              <a:t>Good Security Standards follow the </a:t>
            </a:r>
            <a:r>
              <a:rPr lang="en-US" dirty="0">
                <a:solidFill>
                  <a:srgbClr val="FF0000"/>
                </a:solidFill>
              </a:rPr>
              <a:t>“90 / 10” </a:t>
            </a:r>
          </a:p>
          <a:p>
            <a:pPr marL="339116" indent="-339116">
              <a:lnSpc>
                <a:spcPct val="110000"/>
              </a:lnSpc>
              <a:buNone/>
              <a:defRPr/>
            </a:pPr>
            <a:r>
              <a:rPr lang="en-US" dirty="0"/>
              <a:t>Rule:</a:t>
            </a:r>
          </a:p>
          <a:p>
            <a:pPr marL="733166" lvl="1" indent="-281024">
              <a:lnSpc>
                <a:spcPct val="110000"/>
              </a:lnSpc>
              <a:defRPr/>
            </a:pPr>
            <a:r>
              <a:rPr lang="en-US" sz="2000" dirty="0"/>
              <a:t>10% of security safeguards are technical</a:t>
            </a:r>
          </a:p>
          <a:p>
            <a:pPr marL="733166" lvl="1" indent="-281024">
              <a:lnSpc>
                <a:spcPct val="90000"/>
              </a:lnSpc>
              <a:defRPr/>
            </a:pPr>
            <a:r>
              <a:rPr lang="en-US" sz="2000" dirty="0">
                <a:solidFill>
                  <a:srgbClr val="FF0000"/>
                </a:solidFill>
              </a:rPr>
              <a:t>90% </a:t>
            </a:r>
            <a:r>
              <a:rPr lang="en-US" sz="2000" dirty="0"/>
              <a:t>of security safeguards rely on the computer user </a:t>
            </a:r>
            <a:r>
              <a:rPr lang="en-US" sz="2000" dirty="0">
                <a:solidFill>
                  <a:srgbClr val="FF0000"/>
                </a:solidFill>
              </a:rPr>
              <a:t>(“YOU”) </a:t>
            </a:r>
            <a:r>
              <a:rPr lang="en-US" sz="2000" dirty="0"/>
              <a:t>to adhere to good computing practices!</a:t>
            </a:r>
          </a:p>
          <a:p>
            <a:pPr marL="58076" indent="0">
              <a:lnSpc>
                <a:spcPct val="90000"/>
              </a:lnSpc>
              <a:buNone/>
              <a:defRPr/>
            </a:pPr>
            <a:endParaRPr lang="en-US" u="sng" dirty="0"/>
          </a:p>
          <a:p>
            <a:pPr marL="58076" indent="0">
              <a:lnSpc>
                <a:spcPct val="90000"/>
              </a:lnSpc>
              <a:buNone/>
              <a:defRPr/>
            </a:pPr>
            <a:r>
              <a:rPr lang="en-US" i="1" u="sng" dirty="0"/>
              <a:t>Example</a:t>
            </a:r>
            <a:r>
              <a:rPr lang="en-US" i="1" dirty="0"/>
              <a:t>:  The lock on the door is the 10%. Your responsibility is 90% which are remembering to </a:t>
            </a:r>
            <a:r>
              <a:rPr lang="en-US" i="1" dirty="0">
                <a:solidFill>
                  <a:srgbClr val="CC0000"/>
                </a:solidFill>
              </a:rPr>
              <a:t>lock, checking to see if it is closed, ensuring others do not prop the door open, keeping controls of keys. </a:t>
            </a:r>
            <a:r>
              <a:rPr lang="en-US" i="1" dirty="0"/>
              <a:t>10% security is worthless without YOU!</a:t>
            </a:r>
          </a:p>
          <a:p>
            <a:endParaRPr lang="en-US" dirty="0"/>
          </a:p>
        </p:txBody>
      </p:sp>
      <p:sp>
        <p:nvSpPr>
          <p:cNvPr id="3" name="Title 2">
            <a:extLst>
              <a:ext uri="{FF2B5EF4-FFF2-40B4-BE49-F238E27FC236}">
                <a16:creationId xmlns:a16="http://schemas.microsoft.com/office/drawing/2014/main" id="{E8124F35-1BAD-4EDC-A594-118BA188444D}"/>
              </a:ext>
            </a:extLst>
          </p:cNvPr>
          <p:cNvSpPr>
            <a:spLocks noGrp="1"/>
          </p:cNvSpPr>
          <p:nvPr>
            <p:ph type="title"/>
          </p:nvPr>
        </p:nvSpPr>
        <p:spPr/>
        <p:txBody>
          <a:bodyPr/>
          <a:lstStyle/>
          <a:p>
            <a:r>
              <a:rPr lang="en-US" sz="2400" dirty="0"/>
              <a:t>Reminders</a:t>
            </a:r>
            <a:r>
              <a:rPr lang="is-IS" sz="2400" dirty="0">
                <a:solidFill>
                  <a:srgbClr val="002060"/>
                </a:solidFill>
              </a:rPr>
              <a:t>…</a:t>
            </a:r>
            <a:r>
              <a:rPr lang="en-US" altLang="en-US" sz="2400" dirty="0">
                <a:solidFill>
                  <a:schemeClr val="accent6"/>
                </a:solidFill>
              </a:rPr>
              <a:t> </a:t>
            </a:r>
            <a:endParaRPr lang="en-US" sz="2400" dirty="0"/>
          </a:p>
        </p:txBody>
      </p:sp>
      <p:sp>
        <p:nvSpPr>
          <p:cNvPr id="5" name="Footer Placeholder 4">
            <a:extLst>
              <a:ext uri="{FF2B5EF4-FFF2-40B4-BE49-F238E27FC236}">
                <a16:creationId xmlns:a16="http://schemas.microsoft.com/office/drawing/2014/main" id="{DD72FEFA-D8E6-40A5-A4D8-7F421C87D108}"/>
              </a:ext>
            </a:extLst>
          </p:cNvPr>
          <p:cNvSpPr>
            <a:spLocks noGrp="1"/>
          </p:cNvSpPr>
          <p:nvPr>
            <p:ph type="ftr" sz="quarter" idx="11"/>
          </p:nvPr>
        </p:nvSpPr>
        <p:spPr/>
        <p:txBody>
          <a:bodyPr/>
          <a:lstStyle/>
          <a:p>
            <a:r>
              <a:rPr lang="en-US" dirty="0"/>
              <a:t>Information Security</a:t>
            </a:r>
          </a:p>
        </p:txBody>
      </p:sp>
      <p:sp>
        <p:nvSpPr>
          <p:cNvPr id="6" name="Slide Number Placeholder 5">
            <a:extLst>
              <a:ext uri="{FF2B5EF4-FFF2-40B4-BE49-F238E27FC236}">
                <a16:creationId xmlns:a16="http://schemas.microsoft.com/office/drawing/2014/main" id="{E9E447B5-F53B-4E77-8555-F1240973253C}"/>
              </a:ext>
            </a:extLst>
          </p:cNvPr>
          <p:cNvSpPr>
            <a:spLocks noGrp="1"/>
          </p:cNvSpPr>
          <p:nvPr>
            <p:ph type="sldNum" sz="quarter" idx="12"/>
          </p:nvPr>
        </p:nvSpPr>
        <p:spPr/>
        <p:txBody>
          <a:bodyPr/>
          <a:lstStyle/>
          <a:p>
            <a:fld id="{8C683E5E-8327-AD48-8710-552548F43254}" type="slidenum">
              <a:rPr lang="en-US" smtClean="0"/>
              <a:pPr/>
              <a:t>46</a:t>
            </a:fld>
            <a:endParaRPr lang="en-US" dirty="0"/>
          </a:p>
        </p:txBody>
      </p:sp>
    </p:spTree>
    <p:extLst>
      <p:ext uri="{BB962C8B-B14F-4D97-AF65-F5344CB8AC3E}">
        <p14:creationId xmlns:p14="http://schemas.microsoft.com/office/powerpoint/2010/main" val="23705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62FE73-1015-497A-AF34-A85BE4A1050D}"/>
              </a:ext>
            </a:extLst>
          </p:cNvPr>
          <p:cNvSpPr>
            <a:spLocks noGrp="1"/>
          </p:cNvSpPr>
          <p:nvPr>
            <p:ph idx="1"/>
          </p:nvPr>
        </p:nvSpPr>
        <p:spPr>
          <a:xfrm>
            <a:off x="1005839" y="1737360"/>
            <a:ext cx="7664776" cy="4114798"/>
          </a:xfrm>
        </p:spPr>
        <p:txBody>
          <a:bodyPr/>
          <a:lstStyle/>
          <a:p>
            <a:pPr>
              <a:buFont typeface="Arial" charset="0"/>
              <a:buChar char="•"/>
              <a:defRPr/>
            </a:pPr>
            <a:r>
              <a:rPr lang="en-US" dirty="0"/>
              <a:t>IT will never ask</a:t>
            </a:r>
            <a:r>
              <a:rPr lang="is-IS" dirty="0"/>
              <a:t>…</a:t>
            </a:r>
          </a:p>
          <a:p>
            <a:pPr lvl="1">
              <a:buFont typeface="Arial" charset="0"/>
              <a:buChar char="•"/>
              <a:defRPr/>
            </a:pPr>
            <a:r>
              <a:rPr lang="is-IS" sz="2000" dirty="0"/>
              <a:t>… </a:t>
            </a:r>
            <a:r>
              <a:rPr lang="en-US" sz="2000" dirty="0"/>
              <a:t>f</a:t>
            </a:r>
            <a:r>
              <a:rPr lang="is-IS" sz="2000" dirty="0"/>
              <a:t>or your password via email or over the phone.</a:t>
            </a:r>
          </a:p>
          <a:p>
            <a:pPr lvl="1">
              <a:buFont typeface="Arial" charset="0"/>
              <a:buChar char="•"/>
              <a:defRPr/>
            </a:pPr>
            <a:r>
              <a:rPr lang="is-IS" sz="2000" dirty="0"/>
              <a:t>… f</a:t>
            </a:r>
            <a:r>
              <a:rPr lang="en-US" sz="2000" dirty="0"/>
              <a:t>or you to “confirm”, “upgrade” or “reactivate” your account via email.</a:t>
            </a:r>
          </a:p>
          <a:p>
            <a:pPr lvl="1">
              <a:buFont typeface="Arial" charset="0"/>
              <a:buChar char="•"/>
              <a:defRPr/>
            </a:pPr>
            <a:r>
              <a:rPr lang="is-IS" sz="2000" dirty="0"/>
              <a:t>… f</a:t>
            </a:r>
            <a:r>
              <a:rPr lang="en-US" sz="2000" dirty="0"/>
              <a:t>or you to follow a link to clean a virus from your email mailbox.</a:t>
            </a:r>
          </a:p>
          <a:p>
            <a:pPr lvl="1">
              <a:buFont typeface="Arial" charset="0"/>
              <a:buChar char="•"/>
              <a:defRPr/>
            </a:pPr>
            <a:r>
              <a:rPr lang="is-IS" sz="2000" dirty="0"/>
              <a:t>… for y</a:t>
            </a:r>
            <a:r>
              <a:rPr lang="en-US" sz="2000" dirty="0" err="1"/>
              <a:t>ou</a:t>
            </a:r>
            <a:r>
              <a:rPr lang="en-US" sz="2000" dirty="0"/>
              <a:t> to update or increase your email quota.</a:t>
            </a:r>
          </a:p>
          <a:p>
            <a:pPr>
              <a:defRPr/>
            </a:pPr>
            <a:r>
              <a:rPr lang="en-US" dirty="0"/>
              <a:t>When in doubt, forward suspicious emails to </a:t>
            </a:r>
            <a:r>
              <a:rPr lang="en-US" dirty="0">
                <a:hlinkClick r:id="rId2"/>
              </a:rPr>
              <a:t>phishing@jwu.edu</a:t>
            </a:r>
            <a:r>
              <a:rPr lang="en-US" dirty="0"/>
              <a:t>. </a:t>
            </a:r>
          </a:p>
          <a:p>
            <a:pPr marL="64008" indent="0">
              <a:buNone/>
            </a:pPr>
            <a:endParaRPr lang="en-US" dirty="0"/>
          </a:p>
        </p:txBody>
      </p:sp>
      <p:sp>
        <p:nvSpPr>
          <p:cNvPr id="3" name="Title 2">
            <a:extLst>
              <a:ext uri="{FF2B5EF4-FFF2-40B4-BE49-F238E27FC236}">
                <a16:creationId xmlns:a16="http://schemas.microsoft.com/office/drawing/2014/main" id="{C15C8EF7-3A8A-4164-96F7-B67C41FFFB9E}"/>
              </a:ext>
            </a:extLst>
          </p:cNvPr>
          <p:cNvSpPr>
            <a:spLocks noGrp="1"/>
          </p:cNvSpPr>
          <p:nvPr>
            <p:ph type="title"/>
          </p:nvPr>
        </p:nvSpPr>
        <p:spPr/>
        <p:txBody>
          <a:bodyPr/>
          <a:lstStyle/>
          <a:p>
            <a:r>
              <a:rPr lang="en-US" altLang="en-US" sz="2400" dirty="0"/>
              <a:t>Reminders</a:t>
            </a:r>
            <a:r>
              <a:rPr lang="is-IS" altLang="en-US" sz="2400" dirty="0">
                <a:solidFill>
                  <a:srgbClr val="002060"/>
                </a:solidFill>
              </a:rPr>
              <a:t>…</a:t>
            </a:r>
            <a:endParaRPr lang="en-US" sz="2400" dirty="0"/>
          </a:p>
        </p:txBody>
      </p:sp>
      <p:sp>
        <p:nvSpPr>
          <p:cNvPr id="5" name="Footer Placeholder 4">
            <a:extLst>
              <a:ext uri="{FF2B5EF4-FFF2-40B4-BE49-F238E27FC236}">
                <a16:creationId xmlns:a16="http://schemas.microsoft.com/office/drawing/2014/main" id="{81046750-A33A-4C71-AB42-C074677C9BDE}"/>
              </a:ext>
            </a:extLst>
          </p:cNvPr>
          <p:cNvSpPr>
            <a:spLocks noGrp="1"/>
          </p:cNvSpPr>
          <p:nvPr>
            <p:ph type="ftr" sz="quarter" idx="11"/>
          </p:nvPr>
        </p:nvSpPr>
        <p:spPr>
          <a:xfrm>
            <a:off x="9079992" y="6448578"/>
            <a:ext cx="2743200" cy="182880"/>
          </a:xfrm>
        </p:spPr>
        <p:txBody>
          <a:bodyPr/>
          <a:lstStyle/>
          <a:p>
            <a:r>
              <a:rPr lang="en-US" dirty="0"/>
              <a:t>Information Security</a:t>
            </a:r>
          </a:p>
        </p:txBody>
      </p:sp>
      <p:sp>
        <p:nvSpPr>
          <p:cNvPr id="6" name="Slide Number Placeholder 5">
            <a:extLst>
              <a:ext uri="{FF2B5EF4-FFF2-40B4-BE49-F238E27FC236}">
                <a16:creationId xmlns:a16="http://schemas.microsoft.com/office/drawing/2014/main" id="{8FF3D013-B2CD-443C-901F-16D5362A6AB1}"/>
              </a:ext>
            </a:extLst>
          </p:cNvPr>
          <p:cNvSpPr>
            <a:spLocks noGrp="1"/>
          </p:cNvSpPr>
          <p:nvPr>
            <p:ph type="sldNum" sz="quarter" idx="12"/>
          </p:nvPr>
        </p:nvSpPr>
        <p:spPr/>
        <p:txBody>
          <a:bodyPr/>
          <a:lstStyle/>
          <a:p>
            <a:fld id="{8C683E5E-8327-AD48-8710-552548F43254}" type="slidenum">
              <a:rPr lang="en-US" smtClean="0"/>
              <a:pPr/>
              <a:t>47</a:t>
            </a:fld>
            <a:endParaRPr lang="en-US" dirty="0"/>
          </a:p>
        </p:txBody>
      </p:sp>
    </p:spTree>
    <p:extLst>
      <p:ext uri="{BB962C8B-B14F-4D97-AF65-F5344CB8AC3E}">
        <p14:creationId xmlns:p14="http://schemas.microsoft.com/office/powerpoint/2010/main" val="1239976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8596" y="605683"/>
            <a:ext cx="10873805" cy="732923"/>
          </a:xfrm>
        </p:spPr>
        <p:txBody>
          <a:bodyPr/>
          <a:lstStyle/>
          <a:p>
            <a:r>
              <a:rPr lang="en-US" dirty="0"/>
              <a:t>Consequences of violations of the WISP or other JWU policies</a:t>
            </a:r>
          </a:p>
        </p:txBody>
      </p:sp>
      <p:graphicFrame>
        <p:nvGraphicFramePr>
          <p:cNvPr id="4" name="Content Placeholder 3"/>
          <p:cNvGraphicFramePr>
            <a:graphicFrameLocks noGrp="1"/>
          </p:cNvGraphicFramePr>
          <p:nvPr>
            <p:ph sz="half" idx="10"/>
            <p:extLst>
              <p:ext uri="{D42A27DB-BD31-4B8C-83A1-F6EECF244321}">
                <p14:modId xmlns:p14="http://schemas.microsoft.com/office/powerpoint/2010/main" val="555573587"/>
              </p:ext>
            </p:extLst>
          </p:nvPr>
        </p:nvGraphicFramePr>
        <p:xfrm>
          <a:off x="1682103" y="1530366"/>
          <a:ext cx="8154987" cy="42814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a16="http://schemas.microsoft.com/office/drawing/2014/main" id="{D5DFBEA0-4717-4AC7-93A4-36E2C63FAF2A}"/>
              </a:ext>
            </a:extLst>
          </p:cNvPr>
          <p:cNvSpPr>
            <a:spLocks noGrp="1"/>
          </p:cNvSpPr>
          <p:nvPr>
            <p:ph type="ftr" sz="quarter" idx="3"/>
          </p:nvPr>
        </p:nvSpPr>
        <p:spPr/>
        <p:txBody>
          <a:bodyPr/>
          <a:lstStyle/>
          <a:p>
            <a:r>
              <a:rPr lang="en-US" dirty="0"/>
              <a:t>Information Security</a:t>
            </a:r>
          </a:p>
        </p:txBody>
      </p:sp>
    </p:spTree>
    <p:extLst>
      <p:ext uri="{BB962C8B-B14F-4D97-AF65-F5344CB8AC3E}">
        <p14:creationId xmlns:p14="http://schemas.microsoft.com/office/powerpoint/2010/main" val="16896276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792C4F-5468-4BCC-8CB5-D20C5BDFA861}"/>
              </a:ext>
            </a:extLst>
          </p:cNvPr>
          <p:cNvSpPr>
            <a:spLocks noGrp="1"/>
          </p:cNvSpPr>
          <p:nvPr>
            <p:ph idx="1"/>
          </p:nvPr>
        </p:nvSpPr>
        <p:spPr>
          <a:xfrm>
            <a:off x="1415216" y="1737360"/>
            <a:ext cx="7664776" cy="4114798"/>
          </a:xfrm>
        </p:spPr>
        <p:txBody>
          <a:bodyPr/>
          <a:lstStyle/>
          <a:p>
            <a:pPr marL="735852" lvl="1" indent="-283021">
              <a:lnSpc>
                <a:spcPct val="90000"/>
              </a:lnSpc>
              <a:spcBef>
                <a:spcPct val="5000"/>
              </a:spcBef>
              <a:spcAft>
                <a:spcPct val="5000"/>
              </a:spcAft>
              <a:defRPr/>
            </a:pPr>
            <a:r>
              <a:rPr lang="en-US" sz="2400" dirty="0"/>
              <a:t>National Institute of Standards and Technology (NIST) Computer Security Resource Center  (</a:t>
            </a:r>
            <a:r>
              <a:rPr lang="en-US" sz="2400" dirty="0">
                <a:hlinkClick r:id="rId2"/>
              </a:rPr>
              <a:t>http://csrc.nist.gov/publications/nistpubs</a:t>
            </a:r>
            <a:r>
              <a:rPr lang="en-US" sz="2400" dirty="0"/>
              <a:t>/) SP 800-30, Risk Management Guide for Information Technology Systems </a:t>
            </a:r>
          </a:p>
          <a:p>
            <a:pPr marL="735852" lvl="1" indent="-283021">
              <a:lnSpc>
                <a:spcPct val="90000"/>
              </a:lnSpc>
              <a:spcBef>
                <a:spcPct val="5000"/>
              </a:spcBef>
              <a:spcAft>
                <a:spcPct val="5000"/>
              </a:spcAft>
              <a:defRPr/>
            </a:pPr>
            <a:r>
              <a:rPr lang="en-US" sz="2400" dirty="0"/>
              <a:t>Center for Internet Security (CIS) </a:t>
            </a:r>
            <a:r>
              <a:rPr lang="en-US" sz="2400" u="sng" dirty="0"/>
              <a:t>(</a:t>
            </a:r>
            <a:r>
              <a:rPr lang="en-US" sz="2400" u="sng" dirty="0">
                <a:hlinkClick r:id="rId3"/>
              </a:rPr>
              <a:t>http://www.cisecurity.org/</a:t>
            </a:r>
            <a:r>
              <a:rPr lang="en-US" sz="2400" u="sng" dirty="0"/>
              <a:t>)</a:t>
            </a:r>
          </a:p>
          <a:p>
            <a:pPr marL="735852" lvl="1" indent="-283021">
              <a:lnSpc>
                <a:spcPct val="90000"/>
              </a:lnSpc>
              <a:spcBef>
                <a:spcPct val="5000"/>
              </a:spcBef>
              <a:spcAft>
                <a:spcPct val="5000"/>
              </a:spcAft>
              <a:defRPr/>
            </a:pPr>
            <a:r>
              <a:rPr lang="en-US" sz="2400" dirty="0"/>
              <a:t>Educause </a:t>
            </a:r>
            <a:r>
              <a:rPr lang="en-US" sz="2400" u="sng" dirty="0"/>
              <a:t>(</a:t>
            </a:r>
            <a:r>
              <a:rPr lang="en-US" sz="2400" u="sng" dirty="0">
                <a:hlinkClick r:id="rId4"/>
              </a:rPr>
              <a:t>https://www.educause.edu/focus-areas-and-initiatives/policy-and-security/cybersecurity-program</a:t>
            </a:r>
            <a:r>
              <a:rPr lang="en-US" sz="2400" u="sng" dirty="0"/>
              <a:t> )</a:t>
            </a:r>
          </a:p>
          <a:p>
            <a:pPr marL="735852" lvl="1" indent="-283021">
              <a:lnSpc>
                <a:spcPct val="90000"/>
              </a:lnSpc>
              <a:spcBef>
                <a:spcPct val="5000"/>
              </a:spcBef>
              <a:spcAft>
                <a:spcPct val="5000"/>
              </a:spcAft>
              <a:defRPr/>
            </a:pPr>
            <a:r>
              <a:rPr lang="en-US" sz="2400" dirty="0"/>
              <a:t>Wikipedia</a:t>
            </a:r>
          </a:p>
          <a:p>
            <a:pPr marL="846531" lvl="2" indent="0">
              <a:lnSpc>
                <a:spcPct val="90000"/>
              </a:lnSpc>
              <a:spcBef>
                <a:spcPct val="5000"/>
              </a:spcBef>
              <a:spcAft>
                <a:spcPct val="5000"/>
              </a:spcAft>
              <a:buNone/>
              <a:defRPr/>
            </a:pPr>
            <a:r>
              <a:rPr lang="en-US" sz="2400" dirty="0">
                <a:hlinkClick r:id="rId5"/>
              </a:rPr>
              <a:t>(https://en.wikipedia.org/wiki/Phishing</a:t>
            </a:r>
            <a:r>
              <a:rPr lang="en-US" sz="2400" dirty="0"/>
              <a:t>)</a:t>
            </a:r>
          </a:p>
          <a:p>
            <a:endParaRPr lang="en-US" dirty="0"/>
          </a:p>
        </p:txBody>
      </p:sp>
      <p:sp>
        <p:nvSpPr>
          <p:cNvPr id="3" name="Title 2">
            <a:extLst>
              <a:ext uri="{FF2B5EF4-FFF2-40B4-BE49-F238E27FC236}">
                <a16:creationId xmlns:a16="http://schemas.microsoft.com/office/drawing/2014/main" id="{685BC121-CB34-4F0F-8BB0-B16E84B6B6BC}"/>
              </a:ext>
            </a:extLst>
          </p:cNvPr>
          <p:cNvSpPr>
            <a:spLocks noGrp="1"/>
          </p:cNvSpPr>
          <p:nvPr>
            <p:ph type="title"/>
          </p:nvPr>
        </p:nvSpPr>
        <p:spPr/>
        <p:txBody>
          <a:bodyPr/>
          <a:lstStyle/>
          <a:p>
            <a:r>
              <a:rPr lang="en-US" altLang="en-US" sz="2400" dirty="0"/>
              <a:t>Resource</a:t>
            </a:r>
            <a:r>
              <a:rPr lang="en-US" altLang="en-US" dirty="0"/>
              <a:t>s</a:t>
            </a:r>
            <a:endParaRPr lang="en-US" dirty="0"/>
          </a:p>
        </p:txBody>
      </p:sp>
      <p:sp>
        <p:nvSpPr>
          <p:cNvPr id="5" name="Footer Placeholder 4">
            <a:extLst>
              <a:ext uri="{FF2B5EF4-FFF2-40B4-BE49-F238E27FC236}">
                <a16:creationId xmlns:a16="http://schemas.microsoft.com/office/drawing/2014/main" id="{C50D7151-B8F8-435F-84A2-28E8DDEFCD98}"/>
              </a:ext>
            </a:extLst>
          </p:cNvPr>
          <p:cNvSpPr>
            <a:spLocks noGrp="1"/>
          </p:cNvSpPr>
          <p:nvPr>
            <p:ph type="ftr" sz="quarter" idx="11"/>
          </p:nvPr>
        </p:nvSpPr>
        <p:spPr/>
        <p:txBody>
          <a:bodyPr/>
          <a:lstStyle/>
          <a:p>
            <a:r>
              <a:rPr lang="en-US" dirty="0"/>
              <a:t>Information Security</a:t>
            </a:r>
          </a:p>
        </p:txBody>
      </p:sp>
      <p:sp>
        <p:nvSpPr>
          <p:cNvPr id="6" name="Slide Number Placeholder 5">
            <a:extLst>
              <a:ext uri="{FF2B5EF4-FFF2-40B4-BE49-F238E27FC236}">
                <a16:creationId xmlns:a16="http://schemas.microsoft.com/office/drawing/2014/main" id="{8FA9FB78-6C49-47A7-B5FA-D30AE175CF36}"/>
              </a:ext>
            </a:extLst>
          </p:cNvPr>
          <p:cNvSpPr>
            <a:spLocks noGrp="1"/>
          </p:cNvSpPr>
          <p:nvPr>
            <p:ph type="sldNum" sz="quarter" idx="12"/>
          </p:nvPr>
        </p:nvSpPr>
        <p:spPr/>
        <p:txBody>
          <a:bodyPr/>
          <a:lstStyle/>
          <a:p>
            <a:fld id="{8C683E5E-8327-AD48-8710-552548F43254}" type="slidenum">
              <a:rPr lang="en-US" smtClean="0"/>
              <a:pPr/>
              <a:t>49</a:t>
            </a:fld>
            <a:endParaRPr lang="en-US" dirty="0"/>
          </a:p>
        </p:txBody>
      </p:sp>
    </p:spTree>
    <p:extLst>
      <p:ext uri="{BB962C8B-B14F-4D97-AF65-F5344CB8AC3E}">
        <p14:creationId xmlns:p14="http://schemas.microsoft.com/office/powerpoint/2010/main" val="135805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B1D31F-64EC-4938-AC80-DF7414ADA85D}"/>
              </a:ext>
            </a:extLst>
          </p:cNvPr>
          <p:cNvSpPr>
            <a:spLocks noGrp="1"/>
          </p:cNvSpPr>
          <p:nvPr>
            <p:ph sz="half" idx="2"/>
          </p:nvPr>
        </p:nvSpPr>
        <p:spPr>
          <a:xfrm>
            <a:off x="1005839" y="2134174"/>
            <a:ext cx="4937761" cy="2044421"/>
          </a:xfrm>
        </p:spPr>
        <p:txBody>
          <a:bodyPr/>
          <a:lstStyle/>
          <a:p>
            <a:endParaRPr lang="en-US" altLang="en-US" sz="2400" dirty="0"/>
          </a:p>
          <a:p>
            <a:r>
              <a:rPr lang="en-US" altLang="en-US" sz="2400" dirty="0"/>
              <a:t>Be used to </a:t>
            </a:r>
            <a:r>
              <a:rPr lang="en-US" altLang="en-US" sz="2400" b="1" dirty="0">
                <a:solidFill>
                  <a:srgbClr val="FF0000"/>
                </a:solidFill>
              </a:rPr>
              <a:t>uniquely</a:t>
            </a:r>
            <a:r>
              <a:rPr lang="en-US" altLang="en-US" sz="2400" dirty="0"/>
              <a:t> identify, contact, or locate a single person</a:t>
            </a:r>
          </a:p>
          <a:p>
            <a:endParaRPr lang="en-US" dirty="0"/>
          </a:p>
        </p:txBody>
      </p:sp>
      <p:sp>
        <p:nvSpPr>
          <p:cNvPr id="3" name="Content Placeholder 2">
            <a:extLst>
              <a:ext uri="{FF2B5EF4-FFF2-40B4-BE49-F238E27FC236}">
                <a16:creationId xmlns:a16="http://schemas.microsoft.com/office/drawing/2014/main" id="{DFF5ADEA-D508-4FD5-ACCF-B502229D85F4}"/>
              </a:ext>
            </a:extLst>
          </p:cNvPr>
          <p:cNvSpPr>
            <a:spLocks noGrp="1"/>
          </p:cNvSpPr>
          <p:nvPr>
            <p:ph sz="quarter" idx="4"/>
          </p:nvPr>
        </p:nvSpPr>
        <p:spPr>
          <a:xfrm>
            <a:off x="6309360" y="2134175"/>
            <a:ext cx="4936816" cy="2129481"/>
          </a:xfrm>
        </p:spPr>
        <p:txBody>
          <a:bodyPr/>
          <a:lstStyle/>
          <a:p>
            <a:endParaRPr lang="en-US" altLang="en-US" sz="2400" dirty="0"/>
          </a:p>
          <a:p>
            <a:r>
              <a:rPr lang="en-US" altLang="en-US" sz="2400" dirty="0"/>
              <a:t>Can be used </a:t>
            </a:r>
            <a:r>
              <a:rPr lang="en-US" altLang="en-US" sz="2400" b="1" dirty="0"/>
              <a:t>with other sources </a:t>
            </a:r>
            <a:r>
              <a:rPr lang="en-US" altLang="en-US" sz="2400" dirty="0"/>
              <a:t>to uniquely identify a single individual</a:t>
            </a:r>
          </a:p>
          <a:p>
            <a:endParaRPr lang="en-US" dirty="0"/>
          </a:p>
        </p:txBody>
      </p:sp>
      <p:sp>
        <p:nvSpPr>
          <p:cNvPr id="4" name="Title 3">
            <a:extLst>
              <a:ext uri="{FF2B5EF4-FFF2-40B4-BE49-F238E27FC236}">
                <a16:creationId xmlns:a16="http://schemas.microsoft.com/office/drawing/2014/main" id="{3CD36233-B1D3-4B9D-AF62-C56BE37CB27E}"/>
              </a:ext>
            </a:extLst>
          </p:cNvPr>
          <p:cNvSpPr>
            <a:spLocks noGrp="1"/>
          </p:cNvSpPr>
          <p:nvPr>
            <p:ph type="title"/>
          </p:nvPr>
        </p:nvSpPr>
        <p:spPr/>
        <p:txBody>
          <a:bodyPr/>
          <a:lstStyle/>
          <a:p>
            <a:r>
              <a:rPr lang="en-US" altLang="en-US" sz="2400" dirty="0"/>
              <a:t>What is personally IDENTIFIABLE information (PII)?</a:t>
            </a:r>
            <a:endParaRPr lang="en-US" sz="2400" dirty="0"/>
          </a:p>
        </p:txBody>
      </p:sp>
      <p:sp>
        <p:nvSpPr>
          <p:cNvPr id="6" name="Footer Placeholder 5">
            <a:extLst>
              <a:ext uri="{FF2B5EF4-FFF2-40B4-BE49-F238E27FC236}">
                <a16:creationId xmlns:a16="http://schemas.microsoft.com/office/drawing/2014/main" id="{9DE3D517-C02E-45D0-AE66-C0500D5CCF9F}"/>
              </a:ext>
            </a:extLst>
          </p:cNvPr>
          <p:cNvSpPr>
            <a:spLocks noGrp="1"/>
          </p:cNvSpPr>
          <p:nvPr>
            <p:ph type="ftr" sz="quarter" idx="11"/>
          </p:nvPr>
        </p:nvSpPr>
        <p:spPr/>
        <p:txBody>
          <a:bodyPr/>
          <a:lstStyle/>
          <a:p>
            <a:r>
              <a:rPr lang="en-US" dirty="0"/>
              <a:t>Information Security</a:t>
            </a:r>
          </a:p>
        </p:txBody>
      </p:sp>
      <p:sp>
        <p:nvSpPr>
          <p:cNvPr id="7" name="Slide Number Placeholder 6">
            <a:extLst>
              <a:ext uri="{FF2B5EF4-FFF2-40B4-BE49-F238E27FC236}">
                <a16:creationId xmlns:a16="http://schemas.microsoft.com/office/drawing/2014/main" id="{03F726E0-AFE3-4470-8664-5E0AFD2C8272}"/>
              </a:ext>
            </a:extLst>
          </p:cNvPr>
          <p:cNvSpPr>
            <a:spLocks noGrp="1"/>
          </p:cNvSpPr>
          <p:nvPr>
            <p:ph type="sldNum" sz="quarter" idx="12"/>
          </p:nvPr>
        </p:nvSpPr>
        <p:spPr/>
        <p:txBody>
          <a:bodyPr/>
          <a:lstStyle/>
          <a:p>
            <a:fld id="{8C683E5E-8327-AD48-8710-552548F43254}" type="slidenum">
              <a:rPr lang="en-US" smtClean="0"/>
              <a:pPr/>
              <a:t>5</a:t>
            </a:fld>
            <a:endParaRPr lang="en-US" dirty="0"/>
          </a:p>
        </p:txBody>
      </p:sp>
      <p:sp>
        <p:nvSpPr>
          <p:cNvPr id="8" name="TextBox 7">
            <a:extLst>
              <a:ext uri="{FF2B5EF4-FFF2-40B4-BE49-F238E27FC236}">
                <a16:creationId xmlns:a16="http://schemas.microsoft.com/office/drawing/2014/main" id="{BBCBCBC3-0CEC-49A2-BDD9-10E3204279D0}"/>
              </a:ext>
            </a:extLst>
          </p:cNvPr>
          <p:cNvSpPr txBox="1"/>
          <p:nvPr/>
        </p:nvSpPr>
        <p:spPr>
          <a:xfrm>
            <a:off x="1005839" y="1570008"/>
            <a:ext cx="10240337" cy="461665"/>
          </a:xfrm>
          <a:prstGeom prst="rect">
            <a:avLst/>
          </a:prstGeom>
          <a:noFill/>
        </p:spPr>
        <p:txBody>
          <a:bodyPr wrap="square" rtlCol="0">
            <a:spAutoFit/>
          </a:bodyPr>
          <a:lstStyle/>
          <a:p>
            <a:r>
              <a:rPr lang="en-US" sz="2400" dirty="0"/>
              <a:t>Any Information that can: </a:t>
            </a:r>
          </a:p>
        </p:txBody>
      </p:sp>
    </p:spTree>
    <p:extLst>
      <p:ext uri="{BB962C8B-B14F-4D97-AF65-F5344CB8AC3E}">
        <p14:creationId xmlns:p14="http://schemas.microsoft.com/office/powerpoint/2010/main" val="204522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60ADFF-CDD1-4367-AD47-F6FC450D20AB}"/>
              </a:ext>
            </a:extLst>
          </p:cNvPr>
          <p:cNvSpPr>
            <a:spLocks noGrp="1"/>
          </p:cNvSpPr>
          <p:nvPr>
            <p:ph idx="1"/>
          </p:nvPr>
        </p:nvSpPr>
        <p:spPr>
          <a:xfrm>
            <a:off x="1005839" y="1737360"/>
            <a:ext cx="9207836" cy="4114798"/>
          </a:xfrm>
        </p:spPr>
        <p:txBody>
          <a:bodyPr/>
          <a:lstStyle/>
          <a:p>
            <a:pPr marL="343334" indent="-343334" defTabSz="914608">
              <a:defRPr/>
            </a:pPr>
            <a:r>
              <a:rPr lang="en-US" sz="2400" dirty="0"/>
              <a:t>PIRN is </a:t>
            </a:r>
            <a:r>
              <a:rPr lang="en-US" sz="2400" b="1" dirty="0"/>
              <a:t>personally identifiable information</a:t>
            </a:r>
            <a:r>
              <a:rPr lang="en-US" sz="2400" dirty="0"/>
              <a:t> (PII) of JWU students, alumni, employees, contractors, customers, and other individuals that has ramifications to the individual and university if compromised</a:t>
            </a:r>
          </a:p>
          <a:p>
            <a:pPr marL="343334" indent="-343334" defTabSz="914608">
              <a:defRPr/>
            </a:pPr>
            <a:r>
              <a:rPr lang="en-US" sz="2400" dirty="0"/>
              <a:t>Protected by state laws and regulations as to </a:t>
            </a:r>
            <a:r>
              <a:rPr lang="en-US" sz="2400" b="1" dirty="0"/>
              <a:t>breach notification laws  </a:t>
            </a:r>
          </a:p>
          <a:p>
            <a:pPr marL="343334" indent="-343334" defTabSz="914608">
              <a:defRPr/>
            </a:pPr>
            <a:endParaRPr lang="en-US" b="1" dirty="0"/>
          </a:p>
          <a:p>
            <a:pPr marL="343334" indent="-343334" defTabSz="914608">
              <a:defRPr/>
            </a:pPr>
            <a:endParaRPr lang="en-US" dirty="0"/>
          </a:p>
        </p:txBody>
      </p:sp>
      <p:sp>
        <p:nvSpPr>
          <p:cNvPr id="3" name="Title 2">
            <a:extLst>
              <a:ext uri="{FF2B5EF4-FFF2-40B4-BE49-F238E27FC236}">
                <a16:creationId xmlns:a16="http://schemas.microsoft.com/office/drawing/2014/main" id="{64298697-178B-4640-B820-A960EF2468D2}"/>
              </a:ext>
            </a:extLst>
          </p:cNvPr>
          <p:cNvSpPr>
            <a:spLocks noGrp="1"/>
          </p:cNvSpPr>
          <p:nvPr>
            <p:ph type="title"/>
          </p:nvPr>
        </p:nvSpPr>
        <p:spPr/>
        <p:txBody>
          <a:bodyPr/>
          <a:lstStyle/>
          <a:p>
            <a:r>
              <a:rPr lang="en-US" altLang="en-US" sz="2400" dirty="0"/>
              <a:t>Personal Information</a:t>
            </a:r>
            <a:br>
              <a:rPr lang="en-US" altLang="en-US" sz="2400" dirty="0"/>
            </a:br>
            <a:r>
              <a:rPr lang="en-US" altLang="en-US" sz="2400" dirty="0">
                <a:solidFill>
                  <a:srgbClr val="FF0000"/>
                </a:solidFill>
              </a:rPr>
              <a:t>Requiring Notification  </a:t>
            </a:r>
            <a:r>
              <a:rPr lang="en-US" altLang="en-US" sz="2400" dirty="0"/>
              <a:t>(PIRN)</a:t>
            </a:r>
            <a:endParaRPr lang="en-US" sz="2400" dirty="0"/>
          </a:p>
        </p:txBody>
      </p:sp>
      <p:sp>
        <p:nvSpPr>
          <p:cNvPr id="5" name="Footer Placeholder 4">
            <a:extLst>
              <a:ext uri="{FF2B5EF4-FFF2-40B4-BE49-F238E27FC236}">
                <a16:creationId xmlns:a16="http://schemas.microsoft.com/office/drawing/2014/main" id="{D69AE399-7AC4-4E1D-8025-782C28EBC2DD}"/>
              </a:ext>
            </a:extLst>
          </p:cNvPr>
          <p:cNvSpPr>
            <a:spLocks noGrp="1"/>
          </p:cNvSpPr>
          <p:nvPr>
            <p:ph type="ftr" sz="quarter" idx="11"/>
          </p:nvPr>
        </p:nvSpPr>
        <p:spPr/>
        <p:txBody>
          <a:bodyPr/>
          <a:lstStyle/>
          <a:p>
            <a:r>
              <a:rPr lang="en-US" dirty="0"/>
              <a:t>Information Security</a:t>
            </a:r>
          </a:p>
        </p:txBody>
      </p:sp>
      <p:sp>
        <p:nvSpPr>
          <p:cNvPr id="6" name="Slide Number Placeholder 5">
            <a:extLst>
              <a:ext uri="{FF2B5EF4-FFF2-40B4-BE49-F238E27FC236}">
                <a16:creationId xmlns:a16="http://schemas.microsoft.com/office/drawing/2014/main" id="{570840FE-1AB6-40A8-B893-7EA3D27D061D}"/>
              </a:ext>
            </a:extLst>
          </p:cNvPr>
          <p:cNvSpPr>
            <a:spLocks noGrp="1"/>
          </p:cNvSpPr>
          <p:nvPr>
            <p:ph type="sldNum" sz="quarter" idx="12"/>
          </p:nvPr>
        </p:nvSpPr>
        <p:spPr/>
        <p:txBody>
          <a:bodyPr/>
          <a:lstStyle/>
          <a:p>
            <a:fld id="{8C683E5E-8327-AD48-8710-552548F43254}" type="slidenum">
              <a:rPr lang="en-US" smtClean="0"/>
              <a:pPr/>
              <a:t>6</a:t>
            </a:fld>
            <a:endParaRPr lang="en-US" dirty="0"/>
          </a:p>
        </p:txBody>
      </p:sp>
      <p:pic>
        <p:nvPicPr>
          <p:cNvPr id="7" name="Picture 4" descr="PIRN button copy.jpg">
            <a:extLst>
              <a:ext uri="{FF2B5EF4-FFF2-40B4-BE49-F238E27FC236}">
                <a16:creationId xmlns:a16="http://schemas.microsoft.com/office/drawing/2014/main" id="{A75A1B13-AA8C-4070-8715-A41E6E6468F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79418" y="4211654"/>
            <a:ext cx="2068513"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1599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744D-B298-4E4A-9579-4B0022EB0CEC}"/>
              </a:ext>
            </a:extLst>
          </p:cNvPr>
          <p:cNvSpPr>
            <a:spLocks noGrp="1"/>
          </p:cNvSpPr>
          <p:nvPr>
            <p:ph type="title"/>
          </p:nvPr>
        </p:nvSpPr>
        <p:spPr/>
        <p:txBody>
          <a:bodyPr/>
          <a:lstStyle/>
          <a:p>
            <a:r>
              <a:rPr lang="en-US" altLang="en-US" sz="2400" dirty="0"/>
              <a:t>Two types of PIRN</a:t>
            </a:r>
            <a:endParaRPr lang="en-US" sz="2400" dirty="0"/>
          </a:p>
        </p:txBody>
      </p:sp>
      <p:sp>
        <p:nvSpPr>
          <p:cNvPr id="4" name="Footer Placeholder 3">
            <a:extLst>
              <a:ext uri="{FF2B5EF4-FFF2-40B4-BE49-F238E27FC236}">
                <a16:creationId xmlns:a16="http://schemas.microsoft.com/office/drawing/2014/main" id="{22275EEB-FFC7-4CE7-9009-60B4C4B4849D}"/>
              </a:ext>
            </a:extLst>
          </p:cNvPr>
          <p:cNvSpPr>
            <a:spLocks noGrp="1"/>
          </p:cNvSpPr>
          <p:nvPr>
            <p:ph type="ftr" sz="quarter" idx="11"/>
          </p:nvPr>
        </p:nvSpPr>
        <p:spPr/>
        <p:txBody>
          <a:bodyPr/>
          <a:lstStyle/>
          <a:p>
            <a:r>
              <a:rPr lang="en-US" dirty="0"/>
              <a:t>Information Security</a:t>
            </a:r>
          </a:p>
        </p:txBody>
      </p:sp>
      <p:sp>
        <p:nvSpPr>
          <p:cNvPr id="5" name="Slide Number Placeholder 4">
            <a:extLst>
              <a:ext uri="{FF2B5EF4-FFF2-40B4-BE49-F238E27FC236}">
                <a16:creationId xmlns:a16="http://schemas.microsoft.com/office/drawing/2014/main" id="{832F0F7C-3EB3-4B1C-8AFC-273393ED4AED}"/>
              </a:ext>
            </a:extLst>
          </p:cNvPr>
          <p:cNvSpPr>
            <a:spLocks noGrp="1"/>
          </p:cNvSpPr>
          <p:nvPr>
            <p:ph type="sldNum" sz="quarter" idx="12"/>
          </p:nvPr>
        </p:nvSpPr>
        <p:spPr/>
        <p:txBody>
          <a:bodyPr/>
          <a:lstStyle/>
          <a:p>
            <a:fld id="{8C683E5E-8327-AD48-8710-552548F43254}" type="slidenum">
              <a:rPr lang="en-US" smtClean="0"/>
              <a:pPr/>
              <a:t>7</a:t>
            </a:fld>
            <a:endParaRPr lang="en-US" dirty="0"/>
          </a:p>
        </p:txBody>
      </p:sp>
      <p:sp>
        <p:nvSpPr>
          <p:cNvPr id="6" name="Freeform 10">
            <a:extLst>
              <a:ext uri="{FF2B5EF4-FFF2-40B4-BE49-F238E27FC236}">
                <a16:creationId xmlns:a16="http://schemas.microsoft.com/office/drawing/2014/main" id="{86489FAC-AE6D-4FAA-97F5-042B3AC049DF}"/>
              </a:ext>
            </a:extLst>
          </p:cNvPr>
          <p:cNvSpPr/>
          <p:nvPr/>
        </p:nvSpPr>
        <p:spPr>
          <a:xfrm>
            <a:off x="1490183" y="1817319"/>
            <a:ext cx="5310700" cy="1629109"/>
          </a:xfrm>
          <a:custGeom>
            <a:avLst/>
            <a:gdLst>
              <a:gd name="connsiteX0" fmla="*/ 0 w 5841770"/>
              <a:gd name="connsiteY0" fmla="*/ 307727 h 1846324"/>
              <a:gd name="connsiteX1" fmla="*/ 90131 w 5841770"/>
              <a:gd name="connsiteY1" fmla="*/ 90131 h 1846324"/>
              <a:gd name="connsiteX2" fmla="*/ 307727 w 5841770"/>
              <a:gd name="connsiteY2" fmla="*/ 0 h 1846324"/>
              <a:gd name="connsiteX3" fmla="*/ 5534043 w 5841770"/>
              <a:gd name="connsiteY3" fmla="*/ 0 h 1846324"/>
              <a:gd name="connsiteX4" fmla="*/ 5751639 w 5841770"/>
              <a:gd name="connsiteY4" fmla="*/ 90131 h 1846324"/>
              <a:gd name="connsiteX5" fmla="*/ 5841770 w 5841770"/>
              <a:gd name="connsiteY5" fmla="*/ 307727 h 1846324"/>
              <a:gd name="connsiteX6" fmla="*/ 5841770 w 5841770"/>
              <a:gd name="connsiteY6" fmla="*/ 1538597 h 1846324"/>
              <a:gd name="connsiteX7" fmla="*/ 5751639 w 5841770"/>
              <a:gd name="connsiteY7" fmla="*/ 1756193 h 1846324"/>
              <a:gd name="connsiteX8" fmla="*/ 5534043 w 5841770"/>
              <a:gd name="connsiteY8" fmla="*/ 1846324 h 1846324"/>
              <a:gd name="connsiteX9" fmla="*/ 307727 w 5841770"/>
              <a:gd name="connsiteY9" fmla="*/ 1846324 h 1846324"/>
              <a:gd name="connsiteX10" fmla="*/ 90131 w 5841770"/>
              <a:gd name="connsiteY10" fmla="*/ 1756193 h 1846324"/>
              <a:gd name="connsiteX11" fmla="*/ 0 w 5841770"/>
              <a:gd name="connsiteY11" fmla="*/ 1538597 h 1846324"/>
              <a:gd name="connsiteX12" fmla="*/ 0 w 5841770"/>
              <a:gd name="connsiteY12" fmla="*/ 307727 h 184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41770" h="1846324">
                <a:moveTo>
                  <a:pt x="0" y="307727"/>
                </a:moveTo>
                <a:cubicBezTo>
                  <a:pt x="0" y="226113"/>
                  <a:pt x="32421" y="147841"/>
                  <a:pt x="90131" y="90131"/>
                </a:cubicBezTo>
                <a:cubicBezTo>
                  <a:pt x="147841" y="32421"/>
                  <a:pt x="226113" y="0"/>
                  <a:pt x="307727" y="0"/>
                </a:cubicBezTo>
                <a:lnTo>
                  <a:pt x="5534043" y="0"/>
                </a:lnTo>
                <a:cubicBezTo>
                  <a:pt x="5615657" y="0"/>
                  <a:pt x="5693929" y="32421"/>
                  <a:pt x="5751639" y="90131"/>
                </a:cubicBezTo>
                <a:cubicBezTo>
                  <a:pt x="5809349" y="147841"/>
                  <a:pt x="5841770" y="226113"/>
                  <a:pt x="5841770" y="307727"/>
                </a:cubicBezTo>
                <a:lnTo>
                  <a:pt x="5841770" y="1538597"/>
                </a:lnTo>
                <a:cubicBezTo>
                  <a:pt x="5841770" y="1620211"/>
                  <a:pt x="5809349" y="1698483"/>
                  <a:pt x="5751639" y="1756193"/>
                </a:cubicBezTo>
                <a:cubicBezTo>
                  <a:pt x="5693929" y="1813903"/>
                  <a:pt x="5615657" y="1846324"/>
                  <a:pt x="5534043" y="1846324"/>
                </a:cubicBezTo>
                <a:lnTo>
                  <a:pt x="307727" y="1846324"/>
                </a:lnTo>
                <a:cubicBezTo>
                  <a:pt x="226113" y="1846324"/>
                  <a:pt x="147841" y="1813903"/>
                  <a:pt x="90131" y="1756193"/>
                </a:cubicBezTo>
                <a:cubicBezTo>
                  <a:pt x="32421" y="1698483"/>
                  <a:pt x="0" y="1620211"/>
                  <a:pt x="0" y="1538597"/>
                </a:cubicBezTo>
                <a:lnTo>
                  <a:pt x="0" y="307727"/>
                </a:lnTo>
                <a:close/>
              </a:path>
            </a:pathLst>
          </a:custGeom>
        </p:spPr>
        <p:style>
          <a:lnRef idx="2">
            <a:schemeClr val="accent4"/>
          </a:lnRef>
          <a:fillRef idx="1">
            <a:schemeClr val="lt1"/>
          </a:fillRef>
          <a:effectRef idx="0">
            <a:schemeClr val="accent4"/>
          </a:effectRef>
          <a:fontRef idx="minor">
            <a:schemeClr val="dk1"/>
          </a:fontRef>
        </p:style>
        <p:txBody>
          <a:bodyPr lIns="103061" tIns="103061" rIns="103061" bIns="103061" spcCol="1140" anchor="ctr"/>
          <a:lstStyle/>
          <a:p>
            <a:pPr algn="ctr" defTabSz="793043" eaLnBrk="1" hangingPunct="1">
              <a:lnSpc>
                <a:spcPct val="90000"/>
              </a:lnSpc>
              <a:spcAft>
                <a:spcPct val="35000"/>
              </a:spcAft>
              <a:defRPr/>
            </a:pPr>
            <a:r>
              <a:rPr lang="en-US" sz="39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Century Schoolbook" pitchFamily="18" charset="0"/>
              </a:rPr>
              <a:t>Information Alone</a:t>
            </a:r>
          </a:p>
        </p:txBody>
      </p:sp>
      <p:sp>
        <p:nvSpPr>
          <p:cNvPr id="7" name="TextBox 21">
            <a:extLst>
              <a:ext uri="{FF2B5EF4-FFF2-40B4-BE49-F238E27FC236}">
                <a16:creationId xmlns:a16="http://schemas.microsoft.com/office/drawing/2014/main" id="{ABCF7966-4FDD-47B9-BBC6-EF46622026DF}"/>
              </a:ext>
            </a:extLst>
          </p:cNvPr>
          <p:cNvSpPr txBox="1">
            <a:spLocks noChangeArrowheads="1"/>
          </p:cNvSpPr>
          <p:nvPr/>
        </p:nvSpPr>
        <p:spPr bwMode="auto">
          <a:xfrm>
            <a:off x="7839375" y="2223885"/>
            <a:ext cx="53498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588" tIns="40791" rIns="81588" bIns="40791">
            <a:spAutoFit/>
          </a:bodyP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eaLnBrk="1" hangingPunct="1">
              <a:spcBef>
                <a:spcPct val="0"/>
              </a:spcBef>
              <a:buFontTx/>
              <a:buNone/>
            </a:pPr>
            <a:r>
              <a:rPr lang="en-US" altLang="en-US" sz="4800" dirty="0">
                <a:solidFill>
                  <a:srgbClr val="000000"/>
                </a:solidFill>
                <a:latin typeface="Arial" panose="020B0604020202020204" pitchFamily="34" charset="0"/>
              </a:rPr>
              <a:t>=</a:t>
            </a:r>
          </a:p>
        </p:txBody>
      </p:sp>
      <p:pic>
        <p:nvPicPr>
          <p:cNvPr id="8" name="Picture 13" descr="PIRN button copy.jpg">
            <a:extLst>
              <a:ext uri="{FF2B5EF4-FFF2-40B4-BE49-F238E27FC236}">
                <a16:creationId xmlns:a16="http://schemas.microsoft.com/office/drawing/2014/main" id="{6C17ED6D-85B3-4881-B7C6-A4247D0594F6}"/>
              </a:ext>
            </a:extLst>
          </p:cNvPr>
          <p:cNvPicPr>
            <a:picLocks noChangeAspect="1"/>
          </p:cNvPicPr>
          <p:nvPr/>
        </p:nvPicPr>
        <p:blipFill>
          <a:blip r:embed="rId2">
            <a:clrChange>
              <a:clrFrom>
                <a:srgbClr val="F4F4F4"/>
              </a:clrFrom>
              <a:clrTo>
                <a:srgbClr val="F4F4F4">
                  <a:alpha val="0"/>
                </a:srgbClr>
              </a:clrTo>
            </a:clrChange>
            <a:extLst>
              <a:ext uri="{28A0092B-C50C-407E-A947-70E740481C1C}">
                <a14:useLocalDpi xmlns:a14="http://schemas.microsoft.com/office/drawing/2010/main" val="0"/>
              </a:ext>
            </a:extLst>
          </a:blip>
          <a:srcRect/>
          <a:stretch>
            <a:fillRect/>
          </a:stretch>
        </p:blipFill>
        <p:spPr bwMode="auto">
          <a:xfrm>
            <a:off x="9079992" y="1690484"/>
            <a:ext cx="2066925"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15">
            <a:extLst>
              <a:ext uri="{FF2B5EF4-FFF2-40B4-BE49-F238E27FC236}">
                <a16:creationId xmlns:a16="http://schemas.microsoft.com/office/drawing/2014/main" id="{C8B5C2A7-327B-4AE4-8DC9-7CB97A2C3DB3}"/>
              </a:ext>
            </a:extLst>
          </p:cNvPr>
          <p:cNvSpPr/>
          <p:nvPr/>
        </p:nvSpPr>
        <p:spPr>
          <a:xfrm>
            <a:off x="1490183" y="4107950"/>
            <a:ext cx="2840182" cy="1269000"/>
          </a:xfrm>
          <a:prstGeom prst="roundRect">
            <a:avLst/>
          </a:prstGeom>
        </p:spPr>
        <p:style>
          <a:lnRef idx="2">
            <a:schemeClr val="accent4"/>
          </a:lnRef>
          <a:fillRef idx="1">
            <a:schemeClr val="lt1"/>
          </a:fillRef>
          <a:effectRef idx="0">
            <a:schemeClr val="accent4"/>
          </a:effectRef>
          <a:fontRef idx="minor">
            <a:schemeClr val="dk1"/>
          </a:fontRef>
        </p:style>
        <p:txBody>
          <a:bodyPr lIns="103061" tIns="103061" rIns="103061" bIns="103061" spcCol="1140" anchor="ctr"/>
          <a:lstStyle/>
          <a:p>
            <a:pPr algn="ctr" defTabSz="793043" eaLnBrk="1" hangingPunct="1">
              <a:lnSpc>
                <a:spcPct val="90000"/>
              </a:lnSpc>
              <a:spcAft>
                <a:spcPct val="35000"/>
              </a:spcAft>
              <a:defRPr/>
            </a:pPr>
            <a:r>
              <a:rPr lang="en-US" sz="25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Century Schoolbook" pitchFamily="18" charset="0"/>
              </a:rPr>
              <a:t>Personal Identifier</a:t>
            </a:r>
          </a:p>
        </p:txBody>
      </p:sp>
      <p:sp>
        <p:nvSpPr>
          <p:cNvPr id="10" name="TextBox 22">
            <a:extLst>
              <a:ext uri="{FF2B5EF4-FFF2-40B4-BE49-F238E27FC236}">
                <a16:creationId xmlns:a16="http://schemas.microsoft.com/office/drawing/2014/main" id="{C029DB72-BF5A-47BD-9BAF-30CBAD3FE922}"/>
              </a:ext>
            </a:extLst>
          </p:cNvPr>
          <p:cNvSpPr txBox="1">
            <a:spLocks noChangeArrowheads="1"/>
          </p:cNvSpPr>
          <p:nvPr/>
        </p:nvSpPr>
        <p:spPr bwMode="auto">
          <a:xfrm>
            <a:off x="4497328" y="4299744"/>
            <a:ext cx="534987"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588" tIns="40791" rIns="81588" bIns="40791">
            <a:spAutoFit/>
          </a:bodyP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eaLnBrk="1" hangingPunct="1">
              <a:spcBef>
                <a:spcPct val="0"/>
              </a:spcBef>
              <a:buFontTx/>
              <a:buNone/>
            </a:pPr>
            <a:r>
              <a:rPr lang="en-US" altLang="en-US" sz="4800" dirty="0">
                <a:solidFill>
                  <a:srgbClr val="000000"/>
                </a:solidFill>
                <a:latin typeface="Arial" panose="020B0604020202020204" pitchFamily="34" charset="0"/>
              </a:rPr>
              <a:t>+</a:t>
            </a:r>
          </a:p>
        </p:txBody>
      </p:sp>
      <p:sp>
        <p:nvSpPr>
          <p:cNvPr id="11" name="Rounded Rectangle 17">
            <a:extLst>
              <a:ext uri="{FF2B5EF4-FFF2-40B4-BE49-F238E27FC236}">
                <a16:creationId xmlns:a16="http://schemas.microsoft.com/office/drawing/2014/main" id="{60AFC921-198E-4021-867E-A7E20FFDCC8B}"/>
              </a:ext>
            </a:extLst>
          </p:cNvPr>
          <p:cNvSpPr/>
          <p:nvPr/>
        </p:nvSpPr>
        <p:spPr>
          <a:xfrm>
            <a:off x="5128142" y="4068201"/>
            <a:ext cx="2978727" cy="1277471"/>
          </a:xfrm>
          <a:prstGeom prst="roundRect">
            <a:avLst/>
          </a:prstGeom>
        </p:spPr>
        <p:style>
          <a:lnRef idx="2">
            <a:schemeClr val="accent4"/>
          </a:lnRef>
          <a:fillRef idx="1">
            <a:schemeClr val="lt1"/>
          </a:fillRef>
          <a:effectRef idx="0">
            <a:schemeClr val="accent4"/>
          </a:effectRef>
          <a:fontRef idx="minor">
            <a:schemeClr val="dk1"/>
          </a:fontRef>
        </p:style>
        <p:txBody>
          <a:bodyPr lIns="103061" tIns="103061" rIns="103061" bIns="103061" spcCol="1140" anchor="ctr"/>
          <a:lstStyle/>
          <a:p>
            <a:pPr algn="ctr" defTabSz="793043" eaLnBrk="1" hangingPunct="1">
              <a:lnSpc>
                <a:spcPct val="90000"/>
              </a:lnSpc>
              <a:spcAft>
                <a:spcPct val="35000"/>
              </a:spcAft>
              <a:defRPr/>
            </a:pPr>
            <a:r>
              <a:rPr lang="en-US" sz="22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Century Schoolbook" pitchFamily="18" charset="0"/>
              </a:rPr>
              <a:t>Information</a:t>
            </a:r>
          </a:p>
        </p:txBody>
      </p:sp>
      <p:sp>
        <p:nvSpPr>
          <p:cNvPr id="12" name="TextBox 23">
            <a:extLst>
              <a:ext uri="{FF2B5EF4-FFF2-40B4-BE49-F238E27FC236}">
                <a16:creationId xmlns:a16="http://schemas.microsoft.com/office/drawing/2014/main" id="{BF724F02-22D4-4D70-976E-5524F17613E2}"/>
              </a:ext>
            </a:extLst>
          </p:cNvPr>
          <p:cNvSpPr txBox="1">
            <a:spLocks noChangeArrowheads="1"/>
          </p:cNvSpPr>
          <p:nvPr/>
        </p:nvSpPr>
        <p:spPr bwMode="auto">
          <a:xfrm>
            <a:off x="8303916" y="4299744"/>
            <a:ext cx="53498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588" tIns="40791" rIns="81588" bIns="40791">
            <a:spAutoFit/>
          </a:bodyP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eaLnBrk="1" hangingPunct="1">
              <a:spcBef>
                <a:spcPct val="0"/>
              </a:spcBef>
              <a:buFontTx/>
              <a:buNone/>
            </a:pPr>
            <a:r>
              <a:rPr lang="en-US" altLang="en-US" sz="4800" dirty="0">
                <a:solidFill>
                  <a:srgbClr val="000000"/>
                </a:solidFill>
                <a:latin typeface="Arial" panose="020B0604020202020204" pitchFamily="34" charset="0"/>
              </a:rPr>
              <a:t>=</a:t>
            </a:r>
          </a:p>
        </p:txBody>
      </p:sp>
      <p:pic>
        <p:nvPicPr>
          <p:cNvPr id="13" name="Picture 20" descr="PIRN button copy.jpg">
            <a:extLst>
              <a:ext uri="{FF2B5EF4-FFF2-40B4-BE49-F238E27FC236}">
                <a16:creationId xmlns:a16="http://schemas.microsoft.com/office/drawing/2014/main" id="{2244A4D1-F33C-4FAA-A40A-641E8E6410E2}"/>
              </a:ext>
            </a:extLst>
          </p:cNvPr>
          <p:cNvPicPr>
            <a:picLocks noChangeAspect="1"/>
          </p:cNvPicPr>
          <p:nvPr/>
        </p:nvPicPr>
        <p:blipFill>
          <a:blip r:embed="rId2">
            <a:clrChange>
              <a:clrFrom>
                <a:srgbClr val="F4F4F4"/>
              </a:clrFrom>
              <a:clrTo>
                <a:srgbClr val="F4F4F4">
                  <a:alpha val="0"/>
                </a:srgbClr>
              </a:clrTo>
            </a:clrChange>
            <a:extLst>
              <a:ext uri="{28A0092B-C50C-407E-A947-70E740481C1C}">
                <a14:useLocalDpi xmlns:a14="http://schemas.microsoft.com/office/drawing/2010/main" val="0"/>
              </a:ext>
            </a:extLst>
          </a:blip>
          <a:srcRect/>
          <a:stretch>
            <a:fillRect/>
          </a:stretch>
        </p:blipFill>
        <p:spPr bwMode="auto">
          <a:xfrm>
            <a:off x="9079991" y="3766342"/>
            <a:ext cx="2066925" cy="188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557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4ABA2E-29E0-4C04-AE4C-2D120CD63B5F}"/>
              </a:ext>
            </a:extLst>
          </p:cNvPr>
          <p:cNvSpPr>
            <a:spLocks noGrp="1"/>
          </p:cNvSpPr>
          <p:nvPr>
            <p:ph type="title"/>
          </p:nvPr>
        </p:nvSpPr>
        <p:spPr>
          <a:xfrm>
            <a:off x="1005839" y="595423"/>
            <a:ext cx="10240337" cy="599964"/>
          </a:xfrm>
        </p:spPr>
        <p:txBody>
          <a:bodyPr/>
          <a:lstStyle/>
          <a:p>
            <a:r>
              <a:rPr lang="en-US" altLang="en-US" sz="2400" dirty="0"/>
              <a:t>PIRN includes a </a:t>
            </a:r>
            <a:r>
              <a:rPr lang="en-US" altLang="en-US" sz="2400" dirty="0">
                <a:solidFill>
                  <a:srgbClr val="FF0000"/>
                </a:solidFill>
              </a:rPr>
              <a:t>Name</a:t>
            </a:r>
            <a:r>
              <a:rPr lang="en-US" altLang="en-US" sz="2400" dirty="0"/>
              <a:t> in combination with</a:t>
            </a:r>
            <a:r>
              <a:rPr lang="en-US" altLang="en-US" dirty="0"/>
              <a:t>:</a:t>
            </a:r>
            <a:endParaRPr lang="en-US" dirty="0"/>
          </a:p>
        </p:txBody>
      </p:sp>
      <p:sp>
        <p:nvSpPr>
          <p:cNvPr id="5" name="Footer Placeholder 4">
            <a:extLst>
              <a:ext uri="{FF2B5EF4-FFF2-40B4-BE49-F238E27FC236}">
                <a16:creationId xmlns:a16="http://schemas.microsoft.com/office/drawing/2014/main" id="{69D28AB2-6108-4D55-B3CA-272C5A413953}"/>
              </a:ext>
            </a:extLst>
          </p:cNvPr>
          <p:cNvSpPr>
            <a:spLocks noGrp="1"/>
          </p:cNvSpPr>
          <p:nvPr>
            <p:ph type="ftr" sz="quarter" idx="11"/>
          </p:nvPr>
        </p:nvSpPr>
        <p:spPr/>
        <p:txBody>
          <a:bodyPr/>
          <a:lstStyle/>
          <a:p>
            <a:r>
              <a:rPr lang="en-US" dirty="0"/>
              <a:t>Information Security</a:t>
            </a:r>
          </a:p>
        </p:txBody>
      </p:sp>
      <p:sp>
        <p:nvSpPr>
          <p:cNvPr id="6" name="Slide Number Placeholder 5">
            <a:extLst>
              <a:ext uri="{FF2B5EF4-FFF2-40B4-BE49-F238E27FC236}">
                <a16:creationId xmlns:a16="http://schemas.microsoft.com/office/drawing/2014/main" id="{129F2362-0B4B-4BBD-9855-1D43A619FDEA}"/>
              </a:ext>
            </a:extLst>
          </p:cNvPr>
          <p:cNvSpPr>
            <a:spLocks noGrp="1"/>
          </p:cNvSpPr>
          <p:nvPr>
            <p:ph type="sldNum" sz="quarter" idx="12"/>
          </p:nvPr>
        </p:nvSpPr>
        <p:spPr/>
        <p:txBody>
          <a:bodyPr/>
          <a:lstStyle/>
          <a:p>
            <a:fld id="{8C683E5E-8327-AD48-8710-552548F43254}" type="slidenum">
              <a:rPr lang="en-US" smtClean="0"/>
              <a:pPr/>
              <a:t>8</a:t>
            </a:fld>
            <a:endParaRPr lang="en-US" dirty="0"/>
          </a:p>
        </p:txBody>
      </p:sp>
      <p:sp>
        <p:nvSpPr>
          <p:cNvPr id="2" name="Content Placeholder 1">
            <a:extLst>
              <a:ext uri="{FF2B5EF4-FFF2-40B4-BE49-F238E27FC236}">
                <a16:creationId xmlns:a16="http://schemas.microsoft.com/office/drawing/2014/main" id="{6B900923-F62E-4C64-B5CC-F7E45B833F85}"/>
              </a:ext>
            </a:extLst>
          </p:cNvPr>
          <p:cNvSpPr>
            <a:spLocks noGrp="1"/>
          </p:cNvSpPr>
          <p:nvPr>
            <p:ph idx="4294967295"/>
          </p:nvPr>
        </p:nvSpPr>
        <p:spPr>
          <a:xfrm>
            <a:off x="838200" y="1367074"/>
            <a:ext cx="9794358" cy="4661585"/>
          </a:xfrm>
        </p:spPr>
        <p:txBody>
          <a:bodyPr/>
          <a:lstStyle/>
          <a:p>
            <a:r>
              <a:rPr lang="en-US" altLang="en-US" dirty="0"/>
              <a:t>Social Security Number (“All or Part”) </a:t>
            </a:r>
          </a:p>
          <a:p>
            <a:r>
              <a:rPr lang="en-US" altLang="en-US" dirty="0"/>
              <a:t>Financial account number, including credit and debit card numbers, JWU Source Card (e.g., checking, savings, broker’s account, PIN#’s, expiration date, information on the magnetic strip and the 3-digit code, etc.)</a:t>
            </a:r>
          </a:p>
          <a:p>
            <a:r>
              <a:rPr lang="en-US" altLang="en-US" dirty="0"/>
              <a:t>Driver's license number or government- issued identification number (Military ID, Passport, etc.)</a:t>
            </a:r>
          </a:p>
          <a:p>
            <a:r>
              <a:rPr lang="en-US" altLang="en-US" dirty="0"/>
              <a:t>Parent’s legal last name prior to marriage</a:t>
            </a:r>
          </a:p>
          <a:p>
            <a:r>
              <a:rPr lang="en-US" altLang="en-US" dirty="0"/>
              <a:t>Digital signatures </a:t>
            </a:r>
          </a:p>
          <a:p>
            <a:r>
              <a:rPr lang="en-US" altLang="en-US" dirty="0"/>
              <a:t>Employee healthcare information </a:t>
            </a:r>
          </a:p>
          <a:p>
            <a:r>
              <a:rPr lang="en-US" altLang="en-US" dirty="0">
                <a:solidFill>
                  <a:srgbClr val="000000"/>
                </a:solidFill>
              </a:rPr>
              <a:t>Biometric data (such as fingerprints)</a:t>
            </a:r>
          </a:p>
          <a:p>
            <a:endParaRPr lang="en-US" dirty="0"/>
          </a:p>
        </p:txBody>
      </p:sp>
    </p:spTree>
    <p:extLst>
      <p:ext uri="{BB962C8B-B14F-4D97-AF65-F5344CB8AC3E}">
        <p14:creationId xmlns:p14="http://schemas.microsoft.com/office/powerpoint/2010/main" val="1589163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229D8C-B9B8-42F4-B172-567C87DCB60F}"/>
              </a:ext>
            </a:extLst>
          </p:cNvPr>
          <p:cNvSpPr>
            <a:spLocks noGrp="1"/>
          </p:cNvSpPr>
          <p:nvPr>
            <p:ph idx="1"/>
          </p:nvPr>
        </p:nvSpPr>
        <p:spPr>
          <a:xfrm>
            <a:off x="1967023" y="1509823"/>
            <a:ext cx="9144000" cy="4406170"/>
          </a:xfrm>
        </p:spPr>
        <p:txBody>
          <a:bodyPr/>
          <a:lstStyle/>
          <a:p>
            <a:pPr marL="378389" indent="-378389" defTabSz="1007919">
              <a:defRPr/>
            </a:pPr>
            <a:r>
              <a:rPr lang="en-US" sz="2400" b="1" dirty="0">
                <a:solidFill>
                  <a:srgbClr val="000000"/>
                </a:solidFill>
              </a:rPr>
              <a:t>No!  </a:t>
            </a:r>
            <a:r>
              <a:rPr lang="en-US" sz="2400" dirty="0">
                <a:solidFill>
                  <a:srgbClr val="000000"/>
                </a:solidFill>
              </a:rPr>
              <a:t>PIRN is the most sensitive information and has the most stringent security requirements.  However, there are other categories of information that need to be protected using reasonable security measures identified by the university Director of Information Security:</a:t>
            </a:r>
          </a:p>
          <a:p>
            <a:pPr marL="817951" lvl="1" indent="-313991" defTabSz="1007919">
              <a:defRPr/>
            </a:pPr>
            <a:r>
              <a:rPr lang="en-US" sz="2000" dirty="0">
                <a:solidFill>
                  <a:srgbClr val="000000"/>
                </a:solidFill>
              </a:rPr>
              <a:t>J Numbers</a:t>
            </a:r>
          </a:p>
          <a:p>
            <a:pPr marL="817951" lvl="1" indent="-313991" defTabSz="1007919">
              <a:defRPr/>
            </a:pPr>
            <a:r>
              <a:rPr lang="en-US" sz="2000" dirty="0">
                <a:solidFill>
                  <a:srgbClr val="000000"/>
                </a:solidFill>
              </a:rPr>
              <a:t>Dates of Birth</a:t>
            </a:r>
          </a:p>
          <a:p>
            <a:pPr marL="817951" lvl="1" indent="-313991" defTabSz="1007919">
              <a:defRPr/>
            </a:pPr>
            <a:r>
              <a:rPr lang="en-US" sz="2000" dirty="0">
                <a:solidFill>
                  <a:srgbClr val="000000"/>
                </a:solidFill>
              </a:rPr>
              <a:t>Education records</a:t>
            </a:r>
          </a:p>
          <a:p>
            <a:pPr marL="817951" lvl="1" indent="-313991" defTabSz="1007919">
              <a:defRPr/>
            </a:pPr>
            <a:r>
              <a:rPr lang="en-US" sz="2000" dirty="0">
                <a:solidFill>
                  <a:srgbClr val="000000"/>
                </a:solidFill>
              </a:rPr>
              <a:t>Employee records</a:t>
            </a:r>
          </a:p>
          <a:p>
            <a:pPr marL="817951" lvl="1" indent="-313991" defTabSz="1007919">
              <a:defRPr/>
            </a:pPr>
            <a:r>
              <a:rPr lang="en-US" sz="2000" dirty="0">
                <a:solidFill>
                  <a:srgbClr val="000000"/>
                </a:solidFill>
              </a:rPr>
              <a:t>Confidential information under contracts</a:t>
            </a:r>
            <a:endParaRPr lang="en-US" sz="2000" dirty="0"/>
          </a:p>
        </p:txBody>
      </p:sp>
      <p:sp>
        <p:nvSpPr>
          <p:cNvPr id="3" name="Title 2">
            <a:extLst>
              <a:ext uri="{FF2B5EF4-FFF2-40B4-BE49-F238E27FC236}">
                <a16:creationId xmlns:a16="http://schemas.microsoft.com/office/drawing/2014/main" id="{0AE186DE-D5FC-4C99-89F7-5DB779B23FB8}"/>
              </a:ext>
            </a:extLst>
          </p:cNvPr>
          <p:cNvSpPr>
            <a:spLocks noGrp="1"/>
          </p:cNvSpPr>
          <p:nvPr>
            <p:ph type="title"/>
          </p:nvPr>
        </p:nvSpPr>
        <p:spPr/>
        <p:txBody>
          <a:bodyPr/>
          <a:lstStyle/>
          <a:p>
            <a:r>
              <a:rPr lang="en-US" altLang="en-US" sz="2400" dirty="0"/>
              <a:t>Is PIRN the only information that we need to protect?</a:t>
            </a:r>
            <a:endParaRPr lang="en-US" sz="2400" dirty="0"/>
          </a:p>
        </p:txBody>
      </p:sp>
      <p:sp>
        <p:nvSpPr>
          <p:cNvPr id="5" name="Footer Placeholder 4">
            <a:extLst>
              <a:ext uri="{FF2B5EF4-FFF2-40B4-BE49-F238E27FC236}">
                <a16:creationId xmlns:a16="http://schemas.microsoft.com/office/drawing/2014/main" id="{8F9D6439-D588-47CA-81F0-F281D7E4D78E}"/>
              </a:ext>
            </a:extLst>
          </p:cNvPr>
          <p:cNvSpPr>
            <a:spLocks noGrp="1"/>
          </p:cNvSpPr>
          <p:nvPr>
            <p:ph type="ftr" sz="quarter" idx="11"/>
          </p:nvPr>
        </p:nvSpPr>
        <p:spPr/>
        <p:txBody>
          <a:bodyPr/>
          <a:lstStyle/>
          <a:p>
            <a:r>
              <a:rPr lang="en-US" dirty="0"/>
              <a:t>Information Security</a:t>
            </a:r>
          </a:p>
        </p:txBody>
      </p:sp>
      <p:sp>
        <p:nvSpPr>
          <p:cNvPr id="6" name="Slide Number Placeholder 5">
            <a:extLst>
              <a:ext uri="{FF2B5EF4-FFF2-40B4-BE49-F238E27FC236}">
                <a16:creationId xmlns:a16="http://schemas.microsoft.com/office/drawing/2014/main" id="{237F3595-6A7C-4C11-AE5F-612B0415E203}"/>
              </a:ext>
            </a:extLst>
          </p:cNvPr>
          <p:cNvSpPr>
            <a:spLocks noGrp="1"/>
          </p:cNvSpPr>
          <p:nvPr>
            <p:ph type="sldNum" sz="quarter" idx="12"/>
          </p:nvPr>
        </p:nvSpPr>
        <p:spPr/>
        <p:txBody>
          <a:bodyPr/>
          <a:lstStyle/>
          <a:p>
            <a:fld id="{8C683E5E-8327-AD48-8710-552548F43254}" type="slidenum">
              <a:rPr lang="en-US" smtClean="0"/>
              <a:pPr/>
              <a:t>9</a:t>
            </a:fld>
            <a:endParaRPr lang="en-US" dirty="0"/>
          </a:p>
        </p:txBody>
      </p:sp>
    </p:spTree>
    <p:extLst>
      <p:ext uri="{BB962C8B-B14F-4D97-AF65-F5344CB8AC3E}">
        <p14:creationId xmlns:p14="http://schemas.microsoft.com/office/powerpoint/2010/main" val="178103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JWU Light Theme">
  <a:themeElements>
    <a:clrScheme name="JWU Colors (RGB)">
      <a:dk1>
        <a:srgbClr val="000000"/>
      </a:dk1>
      <a:lt1>
        <a:srgbClr val="FFFFFF"/>
      </a:lt1>
      <a:dk2>
        <a:srgbClr val="153683"/>
      </a:dk2>
      <a:lt2>
        <a:srgbClr val="FFFFFF"/>
      </a:lt2>
      <a:accent1>
        <a:srgbClr val="153683"/>
      </a:accent1>
      <a:accent2>
        <a:srgbClr val="FCB913"/>
      </a:accent2>
      <a:accent3>
        <a:srgbClr val="B7C6D8"/>
      </a:accent3>
      <a:accent4>
        <a:srgbClr val="F16966"/>
      </a:accent4>
      <a:accent5>
        <a:srgbClr val="20442B"/>
      </a:accent5>
      <a:accent6>
        <a:srgbClr val="E0D1C9"/>
      </a:accent6>
      <a:hlink>
        <a:srgbClr val="153683"/>
      </a:hlink>
      <a:folHlink>
        <a:srgbClr val="153683"/>
      </a:folHlink>
    </a:clrScheme>
    <a:fontScheme name="JWU Typefaces">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formation Security Training 2023.potx" id="{03564068-C390-45CE-A130-57CB47885CD3}" vid="{DCC4BD91-49FE-4E20-8548-ADBE0535751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6F6E5133DEE4F4986FEDC01A74880FA" ma:contentTypeVersion="9" ma:contentTypeDescription="Create a new document." ma:contentTypeScope="" ma:versionID="ed148079b81bd0482f1c9acff82562f7">
  <xsd:schema xmlns:xsd="http://www.w3.org/2001/XMLSchema" xmlns:xs="http://www.w3.org/2001/XMLSchema" xmlns:p="http://schemas.microsoft.com/office/2006/metadata/properties" xmlns:ns3="73524dd3-cee0-4b2d-8368-97b0cb736d7b" targetNamespace="http://schemas.microsoft.com/office/2006/metadata/properties" ma:root="true" ma:fieldsID="53bf66abe6538a559fa570091a9c612a" ns3:_="">
    <xsd:import namespace="73524dd3-cee0-4b2d-8368-97b0cb736d7b"/>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524dd3-cee0-4b2d-8368-97b0cb736d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E4B174B-A79F-4BD3-9F5F-D29EB590131B}">
  <ds:schemaRefs>
    <ds:schemaRef ds:uri="http://www.w3.org/XML/1998/namespace"/>
    <ds:schemaRef ds:uri="http://schemas.microsoft.com/office/2006/metadata/properties"/>
    <ds:schemaRef ds:uri="http://schemas.microsoft.com/office/2006/documentManagement/types"/>
    <ds:schemaRef ds:uri="http://purl.org/dc/terms/"/>
    <ds:schemaRef ds:uri="http://purl.org/dc/dcmitype/"/>
    <ds:schemaRef ds:uri="http://schemas.microsoft.com/office/infopath/2007/PartnerControls"/>
    <ds:schemaRef ds:uri="http://schemas.openxmlformats.org/package/2006/metadata/core-properties"/>
    <ds:schemaRef ds:uri="73524dd3-cee0-4b2d-8368-97b0cb736d7b"/>
    <ds:schemaRef ds:uri="http://purl.org/dc/elements/1.1/"/>
  </ds:schemaRefs>
</ds:datastoreItem>
</file>

<file path=customXml/itemProps2.xml><?xml version="1.0" encoding="utf-8"?>
<ds:datastoreItem xmlns:ds="http://schemas.openxmlformats.org/officeDocument/2006/customXml" ds:itemID="{21EFC344-A939-4AAE-9CC6-0AAD4918CA9C}">
  <ds:schemaRefs>
    <ds:schemaRef ds:uri="http://schemas.microsoft.com/sharepoint/v3/contenttype/forms"/>
  </ds:schemaRefs>
</ds:datastoreItem>
</file>

<file path=customXml/itemProps3.xml><?xml version="1.0" encoding="utf-8"?>
<ds:datastoreItem xmlns:ds="http://schemas.openxmlformats.org/officeDocument/2006/customXml" ds:itemID="{8C5DBBFF-42C8-4426-9DE9-1EDADBD8A8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524dd3-cee0-4b2d-8368-97b0cb736d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Information Security Training 2023</Template>
  <TotalTime>21</TotalTime>
  <Words>4311</Words>
  <Application>Microsoft Office PowerPoint</Application>
  <PresentationFormat>Widescreen</PresentationFormat>
  <Paragraphs>412</Paragraphs>
  <Slides>49</Slides>
  <Notes>13</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59" baseType="lpstr">
      <vt:lpstr>Arial</vt:lpstr>
      <vt:lpstr>Calibri</vt:lpstr>
      <vt:lpstr>Century Schoolbook</vt:lpstr>
      <vt:lpstr>Gill Sans MT</vt:lpstr>
      <vt:lpstr>Myriad Pro</vt:lpstr>
      <vt:lpstr>Myriad Pro Semibold</vt:lpstr>
      <vt:lpstr>Times New Roman</vt:lpstr>
      <vt:lpstr>Wingdings</vt:lpstr>
      <vt:lpstr>JWU Light Theme</vt:lpstr>
      <vt:lpstr>Microsoft ClipArt Gallery</vt:lpstr>
      <vt:lpstr>Information Security Awareness Training </vt:lpstr>
      <vt:lpstr> Review elements of JWU’s Written Information Security Policy (WISP)</vt:lpstr>
      <vt:lpstr>You are the target…</vt:lpstr>
      <vt:lpstr>What is Sensitive Data?</vt:lpstr>
      <vt:lpstr>What is personally IDENTIFIABLE information (PII)?</vt:lpstr>
      <vt:lpstr>Personal Information Requiring Notification  (PIRN)</vt:lpstr>
      <vt:lpstr>Two types of PIRN</vt:lpstr>
      <vt:lpstr>PIRN includes a Name in combination with:</vt:lpstr>
      <vt:lpstr>Is PIRN the only information that we need to protect?</vt:lpstr>
      <vt:lpstr>How do we protect PIRN?</vt:lpstr>
      <vt:lpstr> What is human error in computer security? </vt:lpstr>
      <vt:lpstr>Protection of PIRN</vt:lpstr>
      <vt:lpstr>How PIRN is exposed:</vt:lpstr>
      <vt:lpstr>Responsibility for the WISP</vt:lpstr>
      <vt:lpstr>Director of Information Security (ISM) </vt:lpstr>
      <vt:lpstr>PowerPoint Presentation</vt:lpstr>
      <vt:lpstr>What is “Information Security”? </vt:lpstr>
      <vt:lpstr>Email Security</vt:lpstr>
      <vt:lpstr>Email Do’s and Don’ts</vt:lpstr>
      <vt:lpstr>Email Threat Examples</vt:lpstr>
      <vt:lpstr>Phishing</vt:lpstr>
      <vt:lpstr>Phishing Examples</vt:lpstr>
      <vt:lpstr>Viruses and Malware</vt:lpstr>
      <vt:lpstr>Ransomware</vt:lpstr>
      <vt:lpstr>Email Spoofing</vt:lpstr>
      <vt:lpstr>Email Spoofing Example</vt:lpstr>
      <vt:lpstr>Safe Web Browsing</vt:lpstr>
      <vt:lpstr>Privacy</vt:lpstr>
      <vt:lpstr>Administrative Standards</vt:lpstr>
      <vt:lpstr>Physical Safeguards</vt:lpstr>
      <vt:lpstr>Physical Standards – Workstations</vt:lpstr>
      <vt:lpstr>How may PIRN be stored electronically?</vt:lpstr>
      <vt:lpstr>How do you send PIRN electronically?</vt:lpstr>
      <vt:lpstr>Internet Use</vt:lpstr>
      <vt:lpstr>Password Management</vt:lpstr>
      <vt:lpstr>Indication of tampered accounts…</vt:lpstr>
      <vt:lpstr>Signs of Malware are…</vt:lpstr>
      <vt:lpstr>Procedures for All Users if you suspect compromise</vt:lpstr>
      <vt:lpstr>Acceptable Use of Computers</vt:lpstr>
      <vt:lpstr>Data Management and Security- Data Disposal</vt:lpstr>
      <vt:lpstr>Downloading/Copying/Removing</vt:lpstr>
      <vt:lpstr>Faxing</vt:lpstr>
      <vt:lpstr>Location of Fax Machine</vt:lpstr>
      <vt:lpstr>Incidents and Breaches</vt:lpstr>
      <vt:lpstr>Reporting Security Incidents / Breaches:</vt:lpstr>
      <vt:lpstr>Reminders… </vt:lpstr>
      <vt:lpstr>Reminders…</vt:lpstr>
      <vt:lpstr>Consequences of violations of the WISP or other JWU policies</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Security Awareness Training</dc:title>
  <dc:creator>Nicholas Tella</dc:creator>
  <cp:lastModifiedBy>Nicholas Tella</cp:lastModifiedBy>
  <cp:revision>2</cp:revision>
  <cp:lastPrinted>2018-09-19T15:06:57Z</cp:lastPrinted>
  <dcterms:created xsi:type="dcterms:W3CDTF">2023-01-25T11:27:11Z</dcterms:created>
  <dcterms:modified xsi:type="dcterms:W3CDTF">2023-01-25T11:48:19Z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0x01010046F6E5133DEE4F4986FEDC01A74880FA</vt:lpwstr>
  </property>
</Properties>
</file>